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80" r:id="rId6"/>
    <p:sldId id="261" r:id="rId7"/>
    <p:sldId id="281" r:id="rId8"/>
    <p:sldId id="291" r:id="rId9"/>
    <p:sldId id="262" r:id="rId10"/>
    <p:sldId id="300" r:id="rId11"/>
    <p:sldId id="263" r:id="rId12"/>
    <p:sldId id="308" r:id="rId13"/>
    <p:sldId id="309" r:id="rId14"/>
    <p:sldId id="310" r:id="rId15"/>
    <p:sldId id="312" r:id="rId16"/>
    <p:sldId id="313" r:id="rId17"/>
    <p:sldId id="314" r:id="rId18"/>
    <p:sldId id="315" r:id="rId19"/>
    <p:sldId id="278"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804" y="-68"/>
      </p:cViewPr>
      <p:guideLst>
        <p:guide orient="horz" pos="171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CA1071-CD44-484B-976E-CE18AC9B94A6}"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25740-B29B-4F07-AC03-96AEC5F314D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25740-B29B-4F07-AC03-96AEC5F314D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828802"/>
            <a:ext cx="7772400" cy="871538"/>
          </a:xfrm>
        </p:spPr>
        <p:txBody>
          <a:bodyPr/>
          <a:lstStyle>
            <a:lvl1pPr algn="ctr">
              <a:defRPr sz="5400">
                <a:solidFill>
                  <a:srgbClr val="3760AA"/>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1" y="2686050"/>
            <a:ext cx="6400801" cy="51435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1992" y="91678"/>
            <a:ext cx="7144540" cy="251222"/>
          </a:xfrm>
        </p:spPr>
        <p:txBody>
          <a:bodyPr/>
          <a:lstStyle>
            <a:lvl1pPr>
              <a:defRPr>
                <a:sym typeface="Wingdings" panose="05000000000000000000"/>
              </a:defRPr>
            </a:lvl1pPr>
          </a:lstStyle>
          <a:p>
            <a:r>
              <a:rPr lang="en-US" smtClean="0"/>
              <a:t>Click to edit Master title style</a:t>
            </a:r>
            <a:endParaRPr lang="en-US"/>
          </a:p>
        </p:txBody>
      </p:sp>
      <p:sp>
        <p:nvSpPr>
          <p:cNvPr id="3" name="Content Placeholder 2"/>
          <p:cNvSpPr>
            <a:spLocks noGrp="1"/>
          </p:cNvSpPr>
          <p:nvPr>
            <p:ph idx="1"/>
          </p:nvPr>
        </p:nvSpPr>
        <p:spPr>
          <a:xfrm>
            <a:off x="314326" y="571502"/>
            <a:ext cx="8620125" cy="4286249"/>
          </a:xfrm>
        </p:spPr>
        <p:txBody>
          <a:bodyPr/>
          <a:lstStyle>
            <a:lvl1pPr>
              <a:defRPr>
                <a:solidFill>
                  <a:srgbClr val="3760AA"/>
                </a:soli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924C1D21-184E-4872-8E14-DFA31FFEA7E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8965" y="2114550"/>
            <a:ext cx="8229601" cy="857250"/>
          </a:xfrm>
        </p:spPr>
        <p:txBody>
          <a:bodyPr/>
          <a:lstStyle>
            <a:lvl1pPr algn="ctr">
              <a:defRPr sz="4800">
                <a:solidFill>
                  <a:schemeClr val="accent1">
                    <a:lumMod val="75000"/>
                  </a:schemeClr>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4C1D21-184E-4872-8E14-DFA31FFEA7E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8279"/>
            <a:ext cx="8077200" cy="514350"/>
          </a:xfrm>
        </p:spPr>
        <p:txBody>
          <a:bodyPr rIns="0"/>
          <a:lstStyle/>
          <a:p>
            <a:r>
              <a:rPr lang="en-US" smtClean="0"/>
              <a:t>Click to edit Master title style</a:t>
            </a:r>
            <a:endParaRPr lang="en-US" dirty="0"/>
          </a:p>
        </p:txBody>
      </p:sp>
      <p:sp>
        <p:nvSpPr>
          <p:cNvPr id="3" name="Text Placeholder 2"/>
          <p:cNvSpPr>
            <a:spLocks noGrp="1"/>
          </p:cNvSpPr>
          <p:nvPr>
            <p:ph type="body" sz="half" idx="1"/>
          </p:nvPr>
        </p:nvSpPr>
        <p:spPr>
          <a:xfrm>
            <a:off x="457200" y="609600"/>
            <a:ext cx="3968262" cy="42291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4566139" y="609600"/>
            <a:ext cx="4263537" cy="2057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Content Placeholder 4"/>
          <p:cNvSpPr>
            <a:spLocks noGrp="1"/>
          </p:cNvSpPr>
          <p:nvPr>
            <p:ph sz="quarter" idx="3"/>
          </p:nvPr>
        </p:nvSpPr>
        <p:spPr>
          <a:xfrm>
            <a:off x="4566138" y="2781300"/>
            <a:ext cx="4273062" cy="2057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Slide Number Placeholder 22"/>
          <p:cNvSpPr>
            <a:spLocks noGrp="1"/>
          </p:cNvSpPr>
          <p:nvPr>
            <p:ph type="sldNum" sz="quarter" idx="10"/>
          </p:nvPr>
        </p:nvSpPr>
        <p:spPr/>
        <p:txBody>
          <a:bodyPr/>
          <a:lstStyle>
            <a:lvl1pPr>
              <a:defRPr/>
            </a:lvl1pPr>
          </a:lstStyle>
          <a:p>
            <a:fld id="{924C1D21-184E-4872-8E14-DFA31FFEA7E6}" type="slidenum">
              <a:rPr lang="en-US" smtClean="0"/>
            </a:fld>
            <a:endParaRPr lang="en-US"/>
          </a:p>
        </p:txBody>
      </p:sp>
      <p:sp>
        <p:nvSpPr>
          <p:cNvPr id="7" name="TextBox 6"/>
          <p:cNvSpPr txBox="1"/>
          <p:nvPr/>
        </p:nvSpPr>
        <p:spPr>
          <a:xfrm>
            <a:off x="2790492" y="4923771"/>
            <a:ext cx="3594539" cy="323163"/>
          </a:xfrm>
          <a:prstGeom prst="rect">
            <a:avLst/>
          </a:prstGeom>
          <a:noFill/>
        </p:spPr>
        <p:txBody>
          <a:bodyPr wrap="square" lIns="91438" tIns="45719" rIns="91438" bIns="45719" rtlCol="0">
            <a:spAutoFit/>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500" smtClean="0">
                <a:solidFill>
                  <a:schemeClr val="accent1">
                    <a:lumMod val="75000"/>
                  </a:schemeClr>
                </a:solidFill>
              </a:rPr>
              <a:t>Computer Graphics</a:t>
            </a:r>
            <a:endParaRPr lang="en-US" sz="1500" smtClean="0">
              <a:solidFill>
                <a:schemeClr val="accent1">
                  <a:lumMod val="7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rPr lang="en-US" smtClean="0"/>
              <a:t>Click to edit Master title style</a:t>
            </a:r>
            <a:endParaRPr lang="en-US" smtClean="0"/>
          </a:p>
        </p:txBody>
      </p:sp>
      <p:sp>
        <p:nvSpPr>
          <p:cNvPr id="23" name="Shape 23"/>
          <p:cNvSpPr>
            <a:spLocks noGrp="1"/>
          </p:cNvSpPr>
          <p:nvPr>
            <p:ph type="body" idx="1"/>
          </p:nvPr>
        </p:nvSpPr>
        <p:spPr>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6" name="TextBox 5"/>
          <p:cNvSpPr txBox="1"/>
          <p:nvPr/>
        </p:nvSpPr>
        <p:spPr>
          <a:xfrm>
            <a:off x="141802" y="4923770"/>
            <a:ext cx="4315898"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1400" b="1" smtClean="0">
                <a:solidFill>
                  <a:schemeClr val="accent1">
                    <a:lumMod val="75000"/>
                  </a:schemeClr>
                </a:solidFill>
              </a:rPr>
              <a:t>Computer Vision</a:t>
            </a:r>
            <a:endParaRPr lang="en-US" sz="1400" b="1" smtClean="0">
              <a:solidFill>
                <a:schemeClr val="accent1">
                  <a:lumMod val="75000"/>
                </a:schemeClr>
              </a:solidFill>
            </a:endParaRPr>
          </a:p>
        </p:txBody>
      </p:sp>
      <p:sp>
        <p:nvSpPr>
          <p:cNvPr id="7" name="Slide Number Placeholder 5"/>
          <p:cNvSpPr>
            <a:spLocks noGrp="1"/>
          </p:cNvSpPr>
          <p:nvPr>
            <p:ph type="sldNum" sz="quarter" idx="4"/>
          </p:nvPr>
        </p:nvSpPr>
        <p:spPr>
          <a:xfrm>
            <a:off x="8040414" y="4947419"/>
            <a:ext cx="956109" cy="219731"/>
          </a:xfrm>
          <a:prstGeom prst="rect">
            <a:avLst/>
          </a:prstGeom>
        </p:spPr>
        <p:txBody>
          <a:bodyPr/>
          <a:lstStyle>
            <a:lvl1pPr algn="r">
              <a:defRPr sz="1200">
                <a:solidFill>
                  <a:schemeClr val="bg2">
                    <a:lumMod val="50000"/>
                  </a:schemeClr>
                </a:solidFill>
              </a:defRPr>
            </a:lvl1pPr>
          </a:lstStyle>
          <a:p>
            <a:fld id="{924C1D21-184E-4872-8E14-DFA31FFEA7E6}" type="slidenum">
              <a:rPr lang="en-US" smtClean="0"/>
            </a:fld>
            <a:endParaRPr lang="en-US"/>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7662" y="91678"/>
            <a:ext cx="7144540" cy="251222"/>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209551" y="514352"/>
            <a:ext cx="8696325" cy="4343399"/>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3"/>
          </p:nvPr>
        </p:nvSpPr>
        <p:spPr>
          <a:xfrm>
            <a:off x="132948" y="4893864"/>
            <a:ext cx="2895600" cy="273844"/>
          </a:xfrm>
          <a:prstGeom prst="rect">
            <a:avLst/>
          </a:prstGeom>
        </p:spPr>
        <p:txBody>
          <a:bodyPr vert="horz" lIns="91440" tIns="45720" rIns="91440" bIns="45720" rtlCol="0" anchor="ctr"/>
          <a:lstStyle>
            <a:lvl1pPr algn="l">
              <a:defRPr sz="1200" b="1">
                <a:solidFill>
                  <a:schemeClr val="bg1"/>
                </a:solidFill>
              </a:defRPr>
            </a:lvl1pPr>
          </a:lstStyle>
          <a:p>
            <a:endParaRPr lang="en-US"/>
          </a:p>
        </p:txBody>
      </p:sp>
      <p:sp>
        <p:nvSpPr>
          <p:cNvPr id="6" name="Slide Number Placeholder 5"/>
          <p:cNvSpPr>
            <a:spLocks noGrp="1"/>
          </p:cNvSpPr>
          <p:nvPr>
            <p:ph type="sldNum" sz="quarter" idx="4"/>
          </p:nvPr>
        </p:nvSpPr>
        <p:spPr>
          <a:xfrm>
            <a:off x="8459212" y="4906832"/>
            <a:ext cx="400154" cy="240507"/>
          </a:xfrm>
          <a:prstGeom prst="rect">
            <a:avLst/>
          </a:prstGeom>
        </p:spPr>
        <p:txBody>
          <a:bodyPr vert="horz" lIns="91440" tIns="45720" rIns="91440" bIns="45720" rtlCol="0" anchor="ctr"/>
          <a:lstStyle>
            <a:lvl1pPr algn="r">
              <a:defRPr sz="1200" b="1">
                <a:solidFill>
                  <a:schemeClr val="bg1"/>
                </a:solidFill>
              </a:defRPr>
            </a:lvl1pPr>
          </a:lstStyle>
          <a:p>
            <a:fld id="{924C1D21-184E-4872-8E14-DFA31FFEA7E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r" defTabSz="914400" rtl="0" eaLnBrk="1" latinLnBrk="0" hangingPunct="1">
        <a:spcBef>
          <a:spcPct val="0"/>
        </a:spcBef>
        <a:buNone/>
        <a:defRPr sz="3000" b="1" kern="1200">
          <a:solidFill>
            <a:srgbClr val="3760AA"/>
          </a:solidFill>
          <a:effectLst>
            <a:outerShdw blurRad="38100" dist="38100" dir="2700000" algn="tl">
              <a:srgbClr val="000000">
                <a:alpha val="43137"/>
              </a:srgbClr>
            </a:outerShdw>
          </a:effectLst>
          <a:latin typeface="+mj-lt"/>
          <a:ea typeface="+mj-ea"/>
          <a:cs typeface="+mj-cs"/>
        </a:defRPr>
      </a:lvl1pPr>
    </p:titleStyle>
    <p:bodyStyle>
      <a:lvl1pPr marL="225425" indent="-225425" algn="l" defTabSz="914400" rtl="0" eaLnBrk="1" latinLnBrk="0" hangingPunct="1">
        <a:spcBef>
          <a:spcPct val="20000"/>
        </a:spcBef>
        <a:buFont typeface="Arial" panose="020B0604020202020204" pitchFamily="34" charset="0"/>
        <a:buChar char="•"/>
        <a:defRPr sz="2800" b="1" kern="1200">
          <a:solidFill>
            <a:schemeClr val="accent1">
              <a:lumMod val="75000"/>
            </a:schemeClr>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file:///C:\Users\huynhtuankiet\AppData\Local\Temp\wps\INetCache\121be2f606d8a4cdeb8e21c1dd4ac6ff" TargetMode="Externa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file:///C:\Users\huynhtuankiet\AppData\Local\Temp\wps\INetCache\121be2f606d8a4cdeb8e21c1dd4ac6ff" TargetMode="External"/><Relationship Id="rId2" Type="http://schemas.openxmlformats.org/officeDocument/2006/relationships/image" Target="../media/image15.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file:///C:\Users\huynhtuankiet\AppData\Local\Temp\wps\INetCache\121be2f606d8a4cdeb8e21c1dd4ac6ff" TargetMode="Externa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00150"/>
            <a:ext cx="7772400" cy="871538"/>
          </a:xfrm>
        </p:spPr>
        <p:txBody>
          <a:bodyPr/>
          <a:lstStyle/>
          <a:p>
            <a:pPr algn="ctr"/>
            <a:r>
              <a:rPr lang="en-US" sz="3600" dirty="0" smtClean="0">
                <a:solidFill>
                  <a:srgbClr val="FF0000"/>
                </a:solidFill>
                <a:latin typeface="Calibri" panose="020F0502020204030204" charset="0"/>
                <a:cs typeface="Calibri" panose="020F0502020204030204" charset="0"/>
              </a:rPr>
              <a:t>BÁO CÁO </a:t>
            </a:r>
            <a:r>
              <a:rPr lang="vi-VN" altLang="en-US" sz="3600" dirty="0" smtClean="0">
                <a:solidFill>
                  <a:srgbClr val="FF0000"/>
                </a:solidFill>
                <a:latin typeface="Calibri" panose="020F0502020204030204" charset="0"/>
                <a:cs typeface="Calibri" panose="020F0502020204030204" charset="0"/>
              </a:rPr>
              <a:t>THỊ GIÁC MÁY </a:t>
            </a:r>
            <a:r>
              <a:rPr lang="vi-VN" altLang="en-US" sz="3600" dirty="0" smtClean="0">
                <a:solidFill>
                  <a:srgbClr val="FF0000"/>
                </a:solidFill>
                <a:latin typeface="Calibri" panose="020F0502020204030204" charset="0"/>
                <a:cs typeface="Calibri" panose="020F0502020204030204" charset="0"/>
              </a:rPr>
              <a:t>TÍNH</a:t>
            </a:r>
            <a:endParaRPr lang="vi-VN" altLang="en-US" sz="3600" dirty="0" smtClean="0">
              <a:solidFill>
                <a:srgbClr val="FF0000"/>
              </a:solidFill>
              <a:latin typeface="Calibri" panose="020F0502020204030204" charset="0"/>
              <a:cs typeface="Calibri" panose="020F0502020204030204" charset="0"/>
            </a:endParaRPr>
          </a:p>
        </p:txBody>
      </p:sp>
      <p:sp>
        <p:nvSpPr>
          <p:cNvPr id="3" name="Subtitle 2"/>
          <p:cNvSpPr>
            <a:spLocks noGrp="1"/>
          </p:cNvSpPr>
          <p:nvPr>
            <p:ph type="subTitle" idx="1"/>
          </p:nvPr>
        </p:nvSpPr>
        <p:spPr>
          <a:xfrm>
            <a:off x="609600" y="1962150"/>
            <a:ext cx="8077199" cy="514350"/>
          </a:xfrm>
        </p:spPr>
        <p:txBody>
          <a:bodyPr>
            <a:noAutofit/>
          </a:bodyPr>
          <a:lstStyle/>
          <a:p>
            <a:r>
              <a:rPr lang="en-US" sz="3200" cap="all" dirty="0" smtClean="0">
                <a:solidFill>
                  <a:schemeClr val="tx2"/>
                </a:solidFill>
                <a:effectLst>
                  <a:outerShdw blurRad="38100" dist="38100" dir="2700000" algn="tl">
                    <a:srgbClr val="000000">
                      <a:alpha val="43137"/>
                    </a:srgbClr>
                  </a:outerShdw>
                </a:effectLst>
              </a:rPr>
              <a:t>TÊN ĐỀ TÀI</a:t>
            </a:r>
            <a:endParaRPr lang="en-US" sz="3200" dirty="0">
              <a:solidFill>
                <a:schemeClr val="tx2"/>
              </a:solidFill>
              <a:effectLst>
                <a:outerShdw blurRad="38100" dist="38100" dir="2700000" algn="tl">
                  <a:srgbClr val="000000">
                    <a:alpha val="43137"/>
                  </a:srgbClr>
                </a:outerShdw>
              </a:effectLst>
            </a:endParaRPr>
          </a:p>
        </p:txBody>
      </p:sp>
      <p:sp>
        <p:nvSpPr>
          <p:cNvPr id="4" name="Subtitle 2"/>
          <p:cNvSpPr>
            <a:spLocks noGrp="1"/>
          </p:cNvSpPr>
          <p:nvPr/>
        </p:nvSpPr>
        <p:spPr>
          <a:xfrm>
            <a:off x="762000" y="2571750"/>
            <a:ext cx="8077199" cy="51435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2800" b="1"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rgbClr val="C00000"/>
              </a:buClr>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rgbClr val="0070C0"/>
              </a:buClr>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rgbClr val="FF0000"/>
              </a:buClr>
              <a:buFont typeface="Arial" panose="020B0604020202020204" pitchFamily="34" charset="0"/>
              <a:buNone/>
              <a:defRPr sz="2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3200" cap="all" dirty="0" err="1">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rPr>
              <a:t>Xây</a:t>
            </a:r>
            <a:r>
              <a:rPr lang="en-US" sz="3200" cap="all" dirty="0">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rPr>
              <a:t> </a:t>
            </a:r>
            <a:r>
              <a:rPr lang="en-US" sz="3200" cap="all" dirty="0" err="1">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rPr>
              <a:t>dựng</a:t>
            </a:r>
            <a:r>
              <a:rPr lang="en-US" sz="3200" cap="all" dirty="0">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rPr>
              <a:t> </a:t>
            </a:r>
            <a:r>
              <a:rPr lang="vi-VN" altLang="en-US" sz="3200" cap="all" dirty="0" err="1">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rPr>
              <a:t>HỆ THỐNG NHẬN DIỆN BIỂN BÁO GIAO THÔNG  </a:t>
            </a:r>
            <a:endParaRPr lang="en-US" sz="3200" cap="all" dirty="0" err="1">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endParaRPr>
          </a:p>
          <a:p>
            <a:endParaRPr lang="en-US" sz="3200" cap="all" dirty="0" err="1">
              <a:solidFill>
                <a:schemeClr val="tx2"/>
              </a:solidFill>
              <a:effectLst>
                <a:outerShdw blurRad="38100" dist="38100" dir="2700000" algn="tl">
                  <a:srgbClr val="000000">
                    <a:alpha val="43137"/>
                  </a:srgbClr>
                </a:outerShdw>
              </a:effectLst>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nvSpPr>
        <p:spPr>
          <a:xfrm>
            <a:off x="381000" y="723900"/>
            <a:ext cx="7299960" cy="430530"/>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vi-VN" altLang="en-US" sz="1800" dirty="0" smtClean="0">
                <a:latin typeface="Calibri" panose="020F0502020204030204" charset="0"/>
                <a:cs typeface="Calibri" panose="020F0502020204030204" charset="0"/>
              </a:rPr>
              <a:t>Fully connected layer</a:t>
            </a:r>
            <a:r>
              <a:rPr lang="en-US" sz="1800" dirty="0" smtClean="0">
                <a:latin typeface="Calibri" panose="020F0502020204030204" charset="0"/>
                <a:cs typeface="Calibri" panose="020F0502020204030204" charset="0"/>
              </a:rPr>
              <a:t>:</a:t>
            </a:r>
            <a:endParaRPr lang="en-US" sz="1800" dirty="0" smtClean="0">
              <a:latin typeface="Calibri" panose="020F0502020204030204" charset="0"/>
              <a:cs typeface="Calibri" panose="020F0502020204030204" charset="0"/>
            </a:endParaRPr>
          </a:p>
          <a:p>
            <a:pPr marL="0" indent="0" algn="just">
              <a:buNone/>
            </a:pPr>
            <a:r>
              <a:rPr lang="en-US" sz="1800" dirty="0" smtClean="0">
                <a:latin typeface="Calibri" panose="020F0502020204030204" charset="0"/>
                <a:cs typeface="Calibri" panose="020F0502020204030204" charset="0"/>
              </a:rPr>
              <a:t> </a:t>
            </a:r>
            <a:r>
              <a:rPr lang="vi-VN" altLang="en-US" sz="1800" dirty="0" smtClean="0">
                <a:latin typeface="Calibri" panose="020F0502020204030204" charset="0"/>
                <a:cs typeface="Calibri" panose="020F0502020204030204" charset="0"/>
              </a:rPr>
              <a:t>   </a:t>
            </a:r>
            <a:r>
              <a:rPr lang="vi-VN" altLang="en-US" sz="1400" b="0" dirty="0" smtClean="0">
                <a:solidFill>
                  <a:schemeClr val="tx1"/>
                </a:solidFill>
                <a:latin typeface="Calibri" panose="020F0502020204030204" charset="0"/>
                <a:cs typeface="Calibri" panose="020F0502020204030204" charset="0"/>
              </a:rPr>
              <a:t>- Sau khi ảnh được truyền qua nhiều convolutional layer và pooling layer thì model đã học được tương đối các đặc điểm của ảnh thì tensor của output của layer cuối cùng sẽ được là</a:t>
            </a:r>
            <a:r>
              <a:rPr lang="vi-VN" altLang="en-US" sz="1400" b="0" dirty="0" smtClean="0">
                <a:solidFill>
                  <a:schemeClr val="tx1"/>
                </a:solidFill>
                <a:latin typeface="Calibri" panose="020F0502020204030204" charset="0"/>
                <a:cs typeface="Calibri" panose="020F0502020204030204" charset="0"/>
              </a:rPr>
              <a:t>m phẳng(Flatten) thành </a:t>
            </a:r>
            <a:r>
              <a:rPr lang="vi-VN" altLang="en-US" sz="1400" b="0" dirty="0" smtClean="0">
                <a:solidFill>
                  <a:schemeClr val="tx1"/>
                </a:solidFill>
                <a:latin typeface="Calibri" panose="020F0502020204030204" charset="0"/>
                <a:cs typeface="Calibri" panose="020F0502020204030204" charset="0"/>
              </a:rPr>
              <a:t>vector.</a:t>
            </a:r>
            <a:endParaRPr lang="vi-VN" altLang="en-US" sz="1400" b="0" dirty="0" smtClean="0">
              <a:solidFill>
                <a:schemeClr val="tx1"/>
              </a:solidFill>
              <a:latin typeface="Calibri" panose="020F0502020204030204" charset="0"/>
              <a:cs typeface="Calibri" panose="020F0502020204030204" charset="0"/>
            </a:endParaRPr>
          </a:p>
          <a:p>
            <a:pPr marL="0" indent="0" algn="just">
              <a:buNone/>
            </a:pPr>
            <a:r>
              <a:rPr lang="vi-VN" altLang="en-US" sz="1400" b="0" dirty="0" smtClean="0">
                <a:solidFill>
                  <a:schemeClr val="tx1"/>
                </a:solidFill>
                <a:latin typeface="Calibri" panose="020F0502020204030204" charset="0"/>
                <a:cs typeface="Calibri" panose="020F0502020204030204" charset="0"/>
              </a:rPr>
              <a:t>     - Đưa vào một lớp được kết nối như một mạng nơ-ron. Với FC layer được kết hợp với các tính năng lại với nhau để tạo ra một mô </a:t>
            </a:r>
            <a:r>
              <a:rPr lang="vi-VN" altLang="en-US" sz="1400" b="0" dirty="0" smtClean="0">
                <a:solidFill>
                  <a:schemeClr val="tx1"/>
                </a:solidFill>
                <a:latin typeface="Calibri" panose="020F0502020204030204" charset="0"/>
                <a:cs typeface="Calibri" panose="020F0502020204030204" charset="0"/>
              </a:rPr>
              <a:t>hình.</a:t>
            </a:r>
            <a:endParaRPr lang="vi-VN" altLang="en-US" sz="1400" b="0" dirty="0" smtClean="0">
              <a:solidFill>
                <a:schemeClr val="tx1"/>
              </a:solidFill>
              <a:latin typeface="Calibri" panose="020F0502020204030204" charset="0"/>
              <a:cs typeface="Calibri" panose="020F0502020204030204" charset="0"/>
            </a:endParaRPr>
          </a:p>
          <a:p>
            <a:pPr marL="0" indent="0" algn="just">
              <a:buNone/>
            </a:pPr>
            <a:r>
              <a:rPr lang="vi-VN" altLang="en-US" sz="1400" b="0" dirty="0" smtClean="0">
                <a:solidFill>
                  <a:schemeClr val="tx1"/>
                </a:solidFill>
                <a:latin typeface="Calibri" panose="020F0502020204030204" charset="0"/>
                <a:cs typeface="Calibri" panose="020F0502020204030204" charset="0"/>
              </a:rPr>
              <a:t>     - Cuối cùng sử dụng softmax hoạc sigmoid để phân loại đầu </a:t>
            </a:r>
            <a:r>
              <a:rPr lang="vi-VN" altLang="en-US" sz="1400" b="0" dirty="0" smtClean="0">
                <a:solidFill>
                  <a:schemeClr val="tx1"/>
                </a:solidFill>
                <a:latin typeface="Calibri" panose="020F0502020204030204" charset="0"/>
                <a:cs typeface="Calibri" panose="020F0502020204030204" charset="0"/>
              </a:rPr>
              <a:t>ra</a:t>
            </a:r>
            <a:endParaRPr lang="vi-VN" altLang="en-US" sz="1400" b="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pic>
        <p:nvPicPr>
          <p:cNvPr id="3" name="Content Placeholder 2"/>
          <p:cNvPicPr>
            <a:picLocks noChangeAspect="1"/>
          </p:cNvPicPr>
          <p:nvPr>
            <p:ph idx="1"/>
          </p:nvPr>
        </p:nvPicPr>
        <p:blipFill>
          <a:blip r:embed="rId4"/>
          <a:srcRect t="3086" b="4658"/>
          <a:stretch>
            <a:fillRect/>
          </a:stretch>
        </p:blipFill>
        <p:spPr>
          <a:xfrm>
            <a:off x="2362200" y="2717800"/>
            <a:ext cx="4343400" cy="20878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nvSpPr>
        <p:spPr>
          <a:xfrm>
            <a:off x="762000" y="1885950"/>
            <a:ext cx="7299960" cy="2381250"/>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buNone/>
            </a:pPr>
            <a:r>
              <a:rPr lang="vi-VN" altLang="en-US" sz="1400" b="0" dirty="0" smtClean="0">
                <a:solidFill>
                  <a:schemeClr val="tx1"/>
                </a:solidFill>
                <a:latin typeface="Calibri" panose="020F0502020204030204" charset="0"/>
                <a:cs typeface="Calibri" panose="020F0502020204030204" charset="0"/>
              </a:rPr>
              <a:t>- </a:t>
            </a:r>
            <a:r>
              <a:rPr lang="vi-VN" altLang="en-US" sz="1400" dirty="0" smtClean="0">
                <a:solidFill>
                  <a:schemeClr val="tx1"/>
                </a:solidFill>
                <a:latin typeface="Calibri" panose="020F0502020204030204" charset="0"/>
                <a:cs typeface="Calibri" panose="020F0502020204030204" charset="0"/>
              </a:rPr>
              <a:t>Split data (phân tách dữ liệu)</a:t>
            </a:r>
            <a:r>
              <a:rPr lang="vi-VN" altLang="en-US" sz="1400" b="0" dirty="0" smtClean="0">
                <a:solidFill>
                  <a:schemeClr val="tx1"/>
                </a:solidFill>
                <a:latin typeface="Calibri" panose="020F0502020204030204" charset="0"/>
                <a:cs typeface="Calibri" panose="020F0502020204030204" charset="0"/>
              </a:rPr>
              <a:t>: </a:t>
            </a:r>
            <a:r>
              <a:rPr lang="vi-VN" altLang="en-US" sz="1400" b="0" dirty="0" smtClean="0">
                <a:solidFill>
                  <a:schemeClr val="tx1"/>
                </a:solidFill>
                <a:latin typeface="Calibri" panose="020F0502020204030204" charset="0"/>
                <a:cs typeface="Calibri" panose="020F0502020204030204" charset="0"/>
              </a:rPr>
              <a:t>Tách tập dữ liệu là điều cần thiết để đánh giá về hiệu suất dự đoán, phát hiện mô hình có bị </a:t>
            </a:r>
            <a:r>
              <a:rPr lang="vi-VN" altLang="en-US" sz="1400" dirty="0" smtClean="0">
                <a:solidFill>
                  <a:schemeClr val="tx1"/>
                </a:solidFill>
                <a:latin typeface="Calibri" panose="020F0502020204030204" charset="0"/>
                <a:cs typeface="Calibri" panose="020F0502020204030204" charset="0"/>
              </a:rPr>
              <a:t>Overfitting </a:t>
            </a:r>
            <a:r>
              <a:rPr lang="vi-VN" altLang="en-US" sz="1400" b="0" dirty="0" smtClean="0">
                <a:solidFill>
                  <a:schemeClr val="tx1"/>
                </a:solidFill>
                <a:latin typeface="Calibri" panose="020F0502020204030204" charset="0"/>
                <a:cs typeface="Calibri" panose="020F0502020204030204" charset="0"/>
              </a:rPr>
              <a:t>và </a:t>
            </a:r>
            <a:r>
              <a:rPr lang="vi-VN" altLang="en-US" sz="1400" dirty="0" smtClean="0">
                <a:solidFill>
                  <a:schemeClr val="tx1"/>
                </a:solidFill>
                <a:latin typeface="Calibri" panose="020F0502020204030204" charset="0"/>
                <a:cs typeface="Calibri" panose="020F0502020204030204" charset="0"/>
              </a:rPr>
              <a:t>Underfitting </a:t>
            </a:r>
            <a:r>
              <a:rPr lang="vi-VN" altLang="en-US" sz="1400" b="0" dirty="0" smtClean="0">
                <a:solidFill>
                  <a:schemeClr val="tx1"/>
                </a:solidFill>
                <a:latin typeface="Calibri" panose="020F0502020204030204" charset="0"/>
                <a:cs typeface="Calibri" panose="020F0502020204030204" charset="0"/>
              </a:rPr>
              <a:t>không(train, test, </a:t>
            </a:r>
            <a:r>
              <a:rPr lang="vi-VN" altLang="en-US" sz="1400" b="0" dirty="0" smtClean="0">
                <a:solidFill>
                  <a:schemeClr val="tx1"/>
                </a:solidFill>
                <a:latin typeface="Calibri" panose="020F0502020204030204" charset="0"/>
                <a:cs typeface="Calibri" panose="020F0502020204030204" charset="0"/>
              </a:rPr>
              <a:t>validation)</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smtClean="0">
                <a:solidFill>
                  <a:schemeClr val="tx1"/>
                </a:solidFill>
                <a:latin typeface="Calibri" panose="020F0502020204030204" charset="0"/>
                <a:cs typeface="Calibri" panose="020F0502020204030204" charset="0"/>
              </a:rPr>
              <a:t>- </a:t>
            </a:r>
            <a:r>
              <a:rPr lang="vi-VN" altLang="en-US" sz="1400" dirty="0" smtClean="0">
                <a:solidFill>
                  <a:schemeClr val="tx1"/>
                </a:solidFill>
                <a:latin typeface="Calibri" panose="020F0502020204030204" charset="0"/>
                <a:cs typeface="Calibri" panose="020F0502020204030204" charset="0"/>
              </a:rPr>
              <a:t>Tiền xử lý dữ liệu</a:t>
            </a:r>
            <a:r>
              <a:rPr lang="vi-VN" altLang="en-US" sz="1400" b="0" dirty="0" smtClean="0">
                <a:solidFill>
                  <a:schemeClr val="tx1"/>
                </a:solidFill>
                <a:latin typeface="Calibri" panose="020F0502020204030204" charset="0"/>
                <a:cs typeface="Calibri" panose="020F0502020204030204" charset="0"/>
              </a:rPr>
              <a:t>:</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smtClean="0">
                <a:solidFill>
                  <a:schemeClr val="tx1"/>
                </a:solidFill>
                <a:latin typeface="Calibri" panose="020F0502020204030204" charset="0"/>
                <a:cs typeface="Calibri" panose="020F0502020204030204" charset="0"/>
              </a:rPr>
              <a:t>+ Làm xám ảnh </a:t>
            </a:r>
            <a:r>
              <a:rPr lang="vi-VN" altLang="en-US" sz="1400" b="0" dirty="0" smtClean="0">
                <a:solidFill>
                  <a:schemeClr val="tx1"/>
                </a:solidFill>
                <a:latin typeface="Calibri" panose="020F0502020204030204" charset="0"/>
                <a:cs typeface="Calibri" panose="020F0502020204030204" charset="0"/>
              </a:rPr>
              <a:t>&gt; Reshape ảnh về dạng (32,32,1): </a:t>
            </a:r>
            <a:r>
              <a:rPr lang="vi-VN" altLang="en-US" sz="1400" dirty="0" smtClean="0">
                <a:solidFill>
                  <a:schemeClr val="tx1"/>
                </a:solidFill>
                <a:latin typeface="Calibri" panose="020F0502020204030204" charset="0"/>
                <a:cs typeface="Calibri" panose="020F0502020204030204" charset="0"/>
              </a:rPr>
              <a:t>img = cv2.cvtColor(img, cv2.COLOR_BGR2GRAY)</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smtClean="0">
                <a:solidFill>
                  <a:schemeClr val="tx1"/>
                </a:solidFill>
                <a:latin typeface="Calibri" panose="020F0502020204030204" charset="0"/>
                <a:cs typeface="Calibri" panose="020F0502020204030204" charset="0"/>
              </a:rPr>
              <a:t>+ </a:t>
            </a:r>
            <a:r>
              <a:rPr lang="vi-VN" altLang="en-US" sz="1400" b="0" dirty="0" smtClean="0">
                <a:solidFill>
                  <a:schemeClr val="tx1"/>
                </a:solidFill>
                <a:latin typeface="Calibri" panose="020F0502020204030204" charset="0"/>
                <a:cs typeface="Calibri" panose="020F0502020204030204" charset="0"/>
              </a:rPr>
              <a:t>Điều chỉnh histogram của ảnh về cân bằng &gt; giảm sự ảnh hưởng do chiếu sáng, thiếu sáng:      </a:t>
            </a:r>
            <a:r>
              <a:rPr lang="vi-VN" altLang="en-US" sz="1400" dirty="0" smtClean="0">
                <a:solidFill>
                  <a:schemeClr val="tx1"/>
                </a:solidFill>
                <a:latin typeface="Calibri" panose="020F0502020204030204" charset="0"/>
                <a:cs typeface="Calibri" panose="020F0502020204030204" charset="0"/>
              </a:rPr>
              <a:t>img=cv2.equalizeHist(img)</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smtClean="0">
                <a:solidFill>
                  <a:schemeClr val="tx1"/>
                </a:solidFill>
                <a:latin typeface="Calibri" panose="020F0502020204030204" charset="0"/>
                <a:cs typeface="Calibri" panose="020F0502020204030204" charset="0"/>
              </a:rPr>
              <a:t>+ Rescale dữ liệu về </a:t>
            </a:r>
            <a:r>
              <a:rPr lang="vi-VN" altLang="en-US" sz="1400" dirty="0" smtClean="0">
                <a:solidFill>
                  <a:schemeClr val="tx1"/>
                </a:solidFill>
                <a:latin typeface="Calibri" panose="020F0502020204030204" charset="0"/>
                <a:cs typeface="Calibri" panose="020F0502020204030204" charset="0"/>
              </a:rPr>
              <a:t>0 - 1</a:t>
            </a:r>
            <a:r>
              <a:rPr lang="vi-VN" altLang="en-US" sz="1400" b="0" dirty="0" smtClean="0">
                <a:solidFill>
                  <a:schemeClr val="tx1"/>
                </a:solidFill>
                <a:latin typeface="Calibri" panose="020F0502020204030204" charset="0"/>
                <a:cs typeface="Calibri" panose="020F0502020204030204" charset="0"/>
              </a:rPr>
              <a:t>:</a:t>
            </a:r>
            <a:r>
              <a:rPr lang="vi-VN" altLang="en-US" sz="1400" dirty="0" smtClean="0">
                <a:solidFill>
                  <a:schemeClr val="tx1"/>
                </a:solidFill>
                <a:latin typeface="Calibri" panose="020F0502020204030204" charset="0"/>
                <a:cs typeface="Calibri" panose="020F0502020204030204" charset="0"/>
              </a:rPr>
              <a:t> img = img/255</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50000"/>
              </a:lnSpc>
              <a:buNone/>
            </a:pPr>
            <a:endParaRPr lang="vi-VN" altLang="en-US" sz="1400" b="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pic>
        <p:nvPicPr>
          <p:cNvPr id="9" name="Content Placeholder 8"/>
          <p:cNvPicPr>
            <a:picLocks noChangeAspect="1"/>
          </p:cNvPicPr>
          <p:nvPr>
            <p:ph idx="1"/>
          </p:nvPr>
        </p:nvPicPr>
        <p:blipFill>
          <a:blip r:embed="rId4"/>
          <a:stretch>
            <a:fillRect/>
          </a:stretch>
        </p:blipFill>
        <p:spPr>
          <a:xfrm>
            <a:off x="261620" y="514350"/>
            <a:ext cx="8620125" cy="1503680"/>
          </a:xfrm>
          <a:prstGeom prst="rect">
            <a:avLst/>
          </a:prstGeom>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3 - XÂY DỰNG MÔ </a:t>
            </a:r>
            <a:r>
              <a:rPr lang="vi-VN" altLang="en-US" sz="2400" dirty="0">
                <a:solidFill>
                  <a:srgbClr val="FF0000"/>
                </a:solidFill>
                <a:latin typeface="Calibri" panose="020F0502020204030204" charset="0"/>
                <a:cs typeface="Calibri" panose="020F0502020204030204" charset="0"/>
              </a:rPr>
              <a:t>HÌNH </a:t>
            </a:r>
            <a:endParaRPr lang="vi-VN" altLang="en-US" sz="2400" dirty="0">
              <a:solidFill>
                <a:srgbClr val="FF0000"/>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ChangeAspect="1"/>
          </p:cNvPicPr>
          <p:nvPr>
            <p:ph idx="1"/>
          </p:nvPr>
        </p:nvPicPr>
        <p:blipFill>
          <a:blip r:embed="rId1"/>
          <a:stretch>
            <a:fillRect/>
          </a:stretch>
        </p:blipFill>
        <p:spPr>
          <a:xfrm>
            <a:off x="1905000" y="3181350"/>
            <a:ext cx="4754880" cy="1711325"/>
          </a:xfrm>
          <a:prstGeom prst="rect">
            <a:avLst/>
          </a:prstGeom>
        </p:spPr>
      </p:pic>
      <p:sp>
        <p:nvSpPr>
          <p:cNvPr id="7" name="Content Placeholder 4"/>
          <p:cNvSpPr>
            <a:spLocks noGrp="1"/>
          </p:cNvSpPr>
          <p:nvPr/>
        </p:nvSpPr>
        <p:spPr>
          <a:xfrm>
            <a:off x="685800" y="514350"/>
            <a:ext cx="8091805" cy="2802255"/>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30000"/>
              </a:lnSpc>
              <a:spcBef>
                <a:spcPts val="20"/>
              </a:spcBef>
              <a:spcAft>
                <a:spcPts val="0"/>
              </a:spcAft>
              <a:buNone/>
            </a:pPr>
            <a:r>
              <a:rPr lang="vi-VN" altLang="en-US" sz="1800" dirty="0" smtClean="0">
                <a:latin typeface="Calibri" panose="020F0502020204030204" charset="0"/>
                <a:cs typeface="Calibri" panose="020F0502020204030204" charset="0"/>
                <a:sym typeface="+mn-ea"/>
              </a:rPr>
              <a:t>Xử lý và cách phân tách dữ liệu:</a:t>
            </a:r>
            <a:endParaRPr lang="vi-VN" altLang="en-US" sz="18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Bộ DL</a:t>
            </a:r>
            <a:r>
              <a:rPr lang="vi-VN" altLang="en-US" sz="1400" dirty="0" smtClean="0">
                <a:solidFill>
                  <a:schemeClr val="tx1"/>
                </a:solidFill>
                <a:latin typeface="Calibri" panose="020F0502020204030204" charset="0"/>
                <a:cs typeface="Calibri" panose="020F0502020204030204" charset="0"/>
              </a:rPr>
              <a:t> German Trafic Sign</a:t>
            </a:r>
            <a:r>
              <a:rPr lang="vi-VN" altLang="en-US" sz="1400" b="0" dirty="0" smtClean="0">
                <a:solidFill>
                  <a:schemeClr val="tx1"/>
                </a:solidFill>
                <a:latin typeface="Calibri" panose="020F0502020204030204" charset="0"/>
                <a:cs typeface="Calibri" panose="020F0502020204030204" charset="0"/>
              </a:rPr>
              <a:t> gồm khoảng </a:t>
            </a:r>
            <a:r>
              <a:rPr lang="vi-VN" altLang="en-US" sz="1400" dirty="0" smtClean="0">
                <a:solidFill>
                  <a:schemeClr val="tx1"/>
                </a:solidFill>
                <a:latin typeface="Calibri" panose="020F0502020204030204" charset="0"/>
                <a:cs typeface="Calibri" panose="020F0502020204030204" charset="0"/>
              </a:rPr>
              <a:t>40k </a:t>
            </a:r>
            <a:r>
              <a:rPr lang="vi-VN" altLang="en-US" sz="1400" b="0" dirty="0" smtClean="0">
                <a:solidFill>
                  <a:schemeClr val="tx1"/>
                </a:solidFill>
                <a:latin typeface="Calibri" panose="020F0502020204030204" charset="0"/>
                <a:cs typeface="Calibri" panose="020F0502020204030204" charset="0"/>
              </a:rPr>
              <a:t>ảnh chia </a:t>
            </a:r>
            <a:r>
              <a:rPr lang="vi-VN" altLang="en-US" sz="1400" dirty="0" smtClean="0">
                <a:solidFill>
                  <a:schemeClr val="tx1"/>
                </a:solidFill>
                <a:latin typeface="Calibri" panose="020F0502020204030204" charset="0"/>
                <a:cs typeface="Calibri" panose="020F0502020204030204" charset="0"/>
              </a:rPr>
              <a:t>43 </a:t>
            </a:r>
            <a:r>
              <a:rPr lang="vi-VN" altLang="en-US" sz="1400" b="0" dirty="0" smtClean="0">
                <a:solidFill>
                  <a:schemeClr val="tx1"/>
                </a:solidFill>
                <a:latin typeface="Calibri" panose="020F0502020204030204" charset="0"/>
                <a:cs typeface="Calibri" panose="020F0502020204030204" charset="0"/>
              </a:rPr>
              <a:t>folder với </a:t>
            </a:r>
            <a:r>
              <a:rPr lang="vi-VN" altLang="en-US" sz="1400" dirty="0" smtClean="0">
                <a:solidFill>
                  <a:schemeClr val="tx1"/>
                </a:solidFill>
                <a:latin typeface="Calibri" panose="020F0502020204030204" charset="0"/>
                <a:cs typeface="Calibri" panose="020F0502020204030204" charset="0"/>
              </a:rPr>
              <a:t>43 </a:t>
            </a:r>
            <a:r>
              <a:rPr lang="vi-VN" altLang="en-US" sz="1400" b="0" dirty="0" smtClean="0">
                <a:solidFill>
                  <a:schemeClr val="tx1"/>
                </a:solidFill>
                <a:latin typeface="Calibri" panose="020F0502020204030204" charset="0"/>
                <a:cs typeface="Calibri" panose="020F0502020204030204" charset="0"/>
              </a:rPr>
              <a:t>loại biển báo khác </a:t>
            </a:r>
            <a:r>
              <a:rPr lang="vi-VN" altLang="en-US" sz="1400" b="0" dirty="0" smtClean="0">
                <a:solidFill>
                  <a:schemeClr val="tx1"/>
                </a:solidFill>
                <a:latin typeface="Calibri" panose="020F0502020204030204" charset="0"/>
                <a:cs typeface="Calibri" panose="020F0502020204030204" charset="0"/>
              </a:rPr>
              <a:t>nhau.</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Có 1 file CSV chứa tên cũng như số </a:t>
            </a:r>
            <a:r>
              <a:rPr lang="vi-VN" altLang="en-US" sz="1400" dirty="0" smtClean="0">
                <a:solidFill>
                  <a:schemeClr val="tx1"/>
                </a:solidFill>
                <a:latin typeface="Calibri" panose="020F0502020204030204" charset="0"/>
                <a:cs typeface="Calibri" panose="020F0502020204030204" charset="0"/>
              </a:rPr>
              <a:t>ID </a:t>
            </a:r>
            <a:r>
              <a:rPr lang="vi-VN" altLang="en-US" sz="1400" b="0" dirty="0" smtClean="0">
                <a:solidFill>
                  <a:schemeClr val="tx1"/>
                </a:solidFill>
                <a:latin typeface="Calibri" panose="020F0502020204030204" charset="0"/>
                <a:cs typeface="Calibri" panose="020F0502020204030204" charset="0"/>
              </a:rPr>
              <a:t>của các classes (</a:t>
            </a:r>
            <a:r>
              <a:rPr lang="vi-VN" altLang="en-US" sz="1400" b="0" dirty="0" smtClean="0">
                <a:solidFill>
                  <a:schemeClr val="tx1"/>
                </a:solidFill>
                <a:latin typeface="Calibri" panose="020F0502020204030204" charset="0"/>
                <a:cs typeface="Calibri" panose="020F0502020204030204" charset="0"/>
              </a:rPr>
              <a:t>0-&gt; </a:t>
            </a:r>
            <a:r>
              <a:rPr lang="vi-VN" altLang="en-US" sz="1400" b="0" dirty="0" smtClean="0">
                <a:solidFill>
                  <a:schemeClr val="tx1"/>
                </a:solidFill>
                <a:latin typeface="Calibri" panose="020F0502020204030204" charset="0"/>
                <a:cs typeface="Calibri" panose="020F0502020204030204" charset="0"/>
              </a:rPr>
              <a:t>42).</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Lần lượt import dataset bằng </a:t>
            </a:r>
            <a:r>
              <a:rPr lang="vi-VN" altLang="en-US" sz="1400" dirty="0" smtClean="0">
                <a:solidFill>
                  <a:schemeClr val="tx1"/>
                </a:solidFill>
                <a:latin typeface="Calibri" panose="020F0502020204030204" charset="0"/>
                <a:cs typeface="Calibri" panose="020F0502020204030204" charset="0"/>
              </a:rPr>
              <a:t>module os </a:t>
            </a:r>
            <a:r>
              <a:rPr lang="vi-VN" altLang="en-US" sz="1400" b="0" dirty="0" smtClean="0">
                <a:solidFill>
                  <a:schemeClr val="tx1"/>
                </a:solidFill>
                <a:latin typeface="Calibri" panose="020F0502020204030204" charset="0"/>
                <a:cs typeface="Calibri" panose="020F0502020204030204" charset="0"/>
              </a:rPr>
              <a:t>và </a:t>
            </a:r>
            <a:r>
              <a:rPr lang="vi-VN" altLang="en-US" sz="1400" dirty="0" smtClean="0">
                <a:solidFill>
                  <a:schemeClr val="tx1"/>
                </a:solidFill>
                <a:latin typeface="Calibri" panose="020F0502020204030204" charset="0"/>
                <a:cs typeface="Calibri" panose="020F0502020204030204" charset="0"/>
              </a:rPr>
              <a:t>resize </a:t>
            </a:r>
            <a:r>
              <a:rPr lang="vi-VN" altLang="en-US" sz="1400" b="0" dirty="0" smtClean="0">
                <a:solidFill>
                  <a:schemeClr val="tx1"/>
                </a:solidFill>
                <a:latin typeface="Calibri" panose="020F0502020204030204" charset="0"/>
                <a:cs typeface="Calibri" panose="020F0502020204030204" charset="0"/>
              </a:rPr>
              <a:t>chúng về kích thước</a:t>
            </a:r>
            <a:r>
              <a:rPr lang="vi-VN" altLang="en-US" sz="1400" dirty="0" smtClean="0">
                <a:solidFill>
                  <a:schemeClr val="tx1"/>
                </a:solidFill>
                <a:latin typeface="Calibri" panose="020F0502020204030204" charset="0"/>
                <a:cs typeface="Calibri" panose="020F0502020204030204" charset="0"/>
              </a:rPr>
              <a:t> (32,32)</a:t>
            </a:r>
            <a:r>
              <a:rPr lang="vi-VN" altLang="en-US" sz="1400" b="0" dirty="0" smtClean="0">
                <a:solidFill>
                  <a:schemeClr val="tx1"/>
                </a:solidFill>
                <a:latin typeface="Calibri" panose="020F0502020204030204" charset="0"/>
                <a:cs typeface="Calibri" panose="020F0502020204030204" charset="0"/>
              </a:rPr>
              <a:t> bằng </a:t>
            </a:r>
            <a:r>
              <a:rPr lang="vi-VN" altLang="en-US" sz="1400" dirty="0" smtClean="0">
                <a:solidFill>
                  <a:schemeClr val="tx1"/>
                </a:solidFill>
                <a:latin typeface="Calibri" panose="020F0502020204030204" charset="0"/>
                <a:cs typeface="Calibri" panose="020F0502020204030204" charset="0"/>
              </a:rPr>
              <a:t>cv2.resize</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Dùng dữ liệu có đc chia thành 3 bộ sử dụng </a:t>
            </a:r>
            <a:r>
              <a:rPr lang="vi-VN" altLang="en-US" sz="1400" dirty="0" smtClean="0">
                <a:solidFill>
                  <a:schemeClr val="tx1"/>
                </a:solidFill>
                <a:latin typeface="Calibri" panose="020F0502020204030204" charset="0"/>
                <a:cs typeface="Calibri" panose="020F0502020204030204" charset="0"/>
              </a:rPr>
              <a:t>train_test_split:</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dirty="0" smtClean="0">
                <a:solidFill>
                  <a:schemeClr val="tx1"/>
                </a:solidFill>
                <a:latin typeface="Calibri" panose="020F0502020204030204" charset="0"/>
                <a:cs typeface="Calibri" panose="020F0502020204030204" charset="0"/>
              </a:rPr>
              <a:t>            + Validation: </a:t>
            </a:r>
            <a:r>
              <a:rPr lang="vi-VN" altLang="en-US" sz="1400" b="0" dirty="0" smtClean="0">
                <a:solidFill>
                  <a:schemeClr val="tx1"/>
                </a:solidFill>
                <a:latin typeface="Calibri" panose="020F0502020204030204" charset="0"/>
                <a:cs typeface="Calibri" panose="020F0502020204030204" charset="0"/>
              </a:rPr>
              <a:t>trích từ</a:t>
            </a:r>
            <a:r>
              <a:rPr lang="vi-VN" altLang="en-US" sz="1400" dirty="0" smtClean="0">
                <a:solidFill>
                  <a:schemeClr val="tx1"/>
                </a:solidFill>
                <a:latin typeface="Calibri" panose="020F0502020204030204" charset="0"/>
                <a:cs typeface="Calibri" panose="020F0502020204030204" charset="0"/>
              </a:rPr>
              <a:t> training set</a:t>
            </a:r>
            <a:r>
              <a:rPr lang="vi-VN" altLang="en-US" sz="1400" b="0" dirty="0" smtClean="0">
                <a:solidFill>
                  <a:schemeClr val="tx1"/>
                </a:solidFill>
                <a:latin typeface="Calibri" panose="020F0502020204030204" charset="0"/>
                <a:cs typeface="Calibri" panose="020F0502020204030204" charset="0"/>
              </a:rPr>
              <a:t> để thực hiện đánh giá model trên tập này.</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dirty="0" smtClean="0">
                <a:solidFill>
                  <a:schemeClr val="tx1"/>
                </a:solidFill>
                <a:latin typeface="Calibri" panose="020F0502020204030204" charset="0"/>
                <a:cs typeface="Calibri" panose="020F0502020204030204" charset="0"/>
              </a:rPr>
              <a:t>            + Train</a:t>
            </a:r>
            <a:r>
              <a:rPr lang="vi-VN" altLang="en-US" sz="1400" b="0" dirty="0" smtClean="0">
                <a:solidFill>
                  <a:schemeClr val="tx1"/>
                </a:solidFill>
                <a:latin typeface="Calibri" panose="020F0502020204030204" charset="0"/>
                <a:cs typeface="Calibri" panose="020F0502020204030204" charset="0"/>
              </a:rPr>
              <a:t>: để train model (phần còn lại của trainning set)</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dirty="0" smtClean="0">
                <a:solidFill>
                  <a:schemeClr val="tx1"/>
                </a:solidFill>
                <a:latin typeface="Calibri" panose="020F0502020204030204" charset="0"/>
                <a:cs typeface="Calibri" panose="020F0502020204030204" charset="0"/>
              </a:rPr>
              <a:t>            + Test</a:t>
            </a:r>
            <a:r>
              <a:rPr lang="vi-VN" altLang="en-US" sz="1400" b="0" dirty="0" smtClean="0">
                <a:solidFill>
                  <a:schemeClr val="tx1"/>
                </a:solidFill>
                <a:latin typeface="Calibri" panose="020F0502020204030204" charset="0"/>
                <a:cs typeface="Calibri" panose="020F0502020204030204" charset="0"/>
              </a:rPr>
              <a:t>: Để kiểm thửu model sau khi </a:t>
            </a:r>
            <a:r>
              <a:rPr lang="vi-VN" altLang="en-US" sz="1400" b="0" dirty="0" smtClean="0">
                <a:solidFill>
                  <a:schemeClr val="tx1"/>
                </a:solidFill>
                <a:latin typeface="Calibri" panose="020F0502020204030204" charset="0"/>
                <a:cs typeface="Calibri" panose="020F0502020204030204" charset="0"/>
              </a:rPr>
              <a:t>train xong</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Dữ liệu sẽ chia </a:t>
            </a:r>
            <a:r>
              <a:rPr lang="vi-VN" altLang="en-US" sz="1400" dirty="0" smtClean="0">
                <a:solidFill>
                  <a:schemeClr val="tx1"/>
                </a:solidFill>
                <a:latin typeface="Calibri" panose="020F0502020204030204" charset="0"/>
                <a:cs typeface="Calibri" panose="020F0502020204030204" charset="0"/>
              </a:rPr>
              <a:t>60%</a:t>
            </a:r>
            <a:r>
              <a:rPr lang="vi-VN" altLang="en-US" sz="1400" b="0" dirty="0" smtClean="0">
                <a:solidFill>
                  <a:schemeClr val="tx1"/>
                </a:solidFill>
                <a:latin typeface="Calibri" panose="020F0502020204030204" charset="0"/>
                <a:cs typeface="Calibri" panose="020F0502020204030204" charset="0"/>
              </a:rPr>
              <a:t> cho </a:t>
            </a:r>
            <a:r>
              <a:rPr lang="vi-VN" altLang="en-US" sz="1400" dirty="0" smtClean="0">
                <a:solidFill>
                  <a:schemeClr val="tx1"/>
                </a:solidFill>
                <a:latin typeface="Calibri" panose="020F0502020204030204" charset="0"/>
                <a:cs typeface="Calibri" panose="020F0502020204030204" charset="0"/>
              </a:rPr>
              <a:t>training</a:t>
            </a:r>
            <a:r>
              <a:rPr lang="vi-VN" altLang="en-US" sz="1400" b="0" dirty="0" smtClean="0">
                <a:solidFill>
                  <a:schemeClr val="tx1"/>
                </a:solidFill>
                <a:latin typeface="Calibri" panose="020F0502020204030204" charset="0"/>
                <a:cs typeface="Calibri" panose="020F0502020204030204" charset="0"/>
              </a:rPr>
              <a:t>, </a:t>
            </a:r>
            <a:r>
              <a:rPr lang="vi-VN" altLang="en-US" sz="1400" dirty="0" smtClean="0">
                <a:solidFill>
                  <a:schemeClr val="tx1"/>
                </a:solidFill>
                <a:latin typeface="Calibri" panose="020F0502020204030204" charset="0"/>
                <a:cs typeface="Calibri" panose="020F0502020204030204" charset="0"/>
              </a:rPr>
              <a:t>20%</a:t>
            </a:r>
            <a:r>
              <a:rPr lang="vi-VN" altLang="en-US" sz="1400" b="0" dirty="0" smtClean="0">
                <a:solidFill>
                  <a:schemeClr val="tx1"/>
                </a:solidFill>
                <a:latin typeface="Calibri" panose="020F0502020204030204" charset="0"/>
                <a:cs typeface="Calibri" panose="020F0502020204030204" charset="0"/>
              </a:rPr>
              <a:t> cho </a:t>
            </a:r>
            <a:r>
              <a:rPr lang="vi-VN" altLang="en-US" sz="1400" dirty="0" smtClean="0">
                <a:solidFill>
                  <a:schemeClr val="tx1"/>
                </a:solidFill>
                <a:latin typeface="Calibri" panose="020F0502020204030204" charset="0"/>
                <a:cs typeface="Calibri" panose="020F0502020204030204" charset="0"/>
              </a:rPr>
              <a:t>validation </a:t>
            </a:r>
            <a:r>
              <a:rPr lang="vi-VN" altLang="en-US" sz="1400" b="0" dirty="0" smtClean="0">
                <a:solidFill>
                  <a:schemeClr val="tx1"/>
                </a:solidFill>
                <a:latin typeface="Calibri" panose="020F0502020204030204" charset="0"/>
                <a:cs typeface="Calibri" panose="020F0502020204030204" charset="0"/>
              </a:rPr>
              <a:t>và </a:t>
            </a:r>
            <a:r>
              <a:rPr lang="vi-VN" altLang="en-US" sz="1400" dirty="0" smtClean="0">
                <a:solidFill>
                  <a:schemeClr val="tx1"/>
                </a:solidFill>
                <a:latin typeface="Calibri" panose="020F0502020204030204" charset="0"/>
                <a:cs typeface="Calibri" panose="020F0502020204030204" charset="0"/>
              </a:rPr>
              <a:t>20% </a:t>
            </a:r>
            <a:r>
              <a:rPr lang="vi-VN" altLang="en-US" sz="1400" b="0" dirty="0" smtClean="0">
                <a:solidFill>
                  <a:schemeClr val="tx1"/>
                </a:solidFill>
                <a:latin typeface="Calibri" panose="020F0502020204030204" charset="0"/>
                <a:cs typeface="Calibri" panose="020F0502020204030204" charset="0"/>
              </a:rPr>
              <a:t>cho </a:t>
            </a:r>
            <a:r>
              <a:rPr lang="vi-VN" altLang="en-US" sz="1400" dirty="0" smtClean="0">
                <a:solidFill>
                  <a:schemeClr val="tx1"/>
                </a:solidFill>
                <a:latin typeface="Calibri" panose="020F0502020204030204" charset="0"/>
                <a:cs typeface="Calibri" panose="020F0502020204030204" charset="0"/>
              </a:rPr>
              <a:t>test</a:t>
            </a:r>
            <a:endParaRPr lang="vi-VN" altLang="en-US" sz="140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2"/>
          <a:stretch>
            <a:fillRect/>
          </a:stretch>
        </p:blipFill>
        <p:spPr>
          <a:xfrm>
            <a:off x="4572000" y="2571750"/>
            <a:ext cx="0" cy="0"/>
          </a:xfrm>
          <a:prstGeom prst="rect">
            <a:avLst/>
          </a:prstGeom>
          <a:noFill/>
          <a:ln w="9525">
            <a:noFill/>
          </a:ln>
        </p:spPr>
      </p:pic>
      <p:pic>
        <p:nvPicPr>
          <p:cNvPr id="105" name="Picture 104"/>
          <p:cNvPicPr/>
          <p:nvPr/>
        </p:nvPicPr>
        <p:blipFill>
          <a:blip r:embed="rId3" r:link="rId4"/>
          <a:stretch>
            <a:fillRect/>
          </a:stretch>
        </p:blipFill>
        <p:spPr>
          <a:xfrm>
            <a:off x="4572000" y="2571750"/>
            <a:ext cx="0" cy="0"/>
          </a:xfrm>
          <a:prstGeom prst="rect">
            <a:avLst/>
          </a:prstGeom>
          <a:noFill/>
          <a:ln w="9525">
            <a:noFill/>
          </a:ln>
        </p:spPr>
      </p:pic>
      <p:pic>
        <p:nvPicPr>
          <p:cNvPr id="106" name="Picture 105"/>
          <p:cNvPicPr/>
          <p:nvPr/>
        </p:nvPicPr>
        <p:blipFill>
          <a:blip r:embed="rId3" r:link="rId4"/>
          <a:stretch>
            <a:fillRect/>
          </a:stretch>
        </p:blipFill>
        <p:spPr>
          <a:xfrm>
            <a:off x="4572000" y="2571750"/>
            <a:ext cx="0" cy="0"/>
          </a:xfrm>
          <a:prstGeom prst="rect">
            <a:avLst/>
          </a:prstGeom>
          <a:noFill/>
          <a:ln w="9525">
            <a:noFill/>
          </a:ln>
        </p:spPr>
      </p:pic>
      <p:pic>
        <p:nvPicPr>
          <p:cNvPr id="107" name="Picture 106"/>
          <p:cNvPicPr/>
          <p:nvPr/>
        </p:nvPicPr>
        <p:blipFill>
          <a:blip r:embed="rId3" r:link="rId4"/>
          <a:stretch>
            <a:fillRect/>
          </a:stretch>
        </p:blipFill>
        <p:spPr>
          <a:xfrm>
            <a:off x="4572000" y="2571750"/>
            <a:ext cx="0" cy="0"/>
          </a:xfrm>
          <a:prstGeom prst="rect">
            <a:avLst/>
          </a:prstGeom>
          <a:noFill/>
          <a:ln w="9525">
            <a:noFill/>
          </a:ln>
        </p:spPr>
      </p:pic>
      <p:pic>
        <p:nvPicPr>
          <p:cNvPr id="109" name="Picture 108"/>
          <p:cNvPicPr/>
          <p:nvPr/>
        </p:nvPicPr>
        <p:blipFill>
          <a:blip r:embed="rId3" r:link="rId4"/>
          <a:stretch>
            <a:fillRect/>
          </a:stretch>
        </p:blipFill>
        <p:spPr>
          <a:xfrm>
            <a:off x="4572000" y="2571750"/>
            <a:ext cx="0" cy="0"/>
          </a:xfrm>
          <a:prstGeom prst="rect">
            <a:avLst/>
          </a:prstGeom>
          <a:noFill/>
          <a:ln w="9525">
            <a:noFill/>
          </a:ln>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3 - XÂY DỰNG MÔ </a:t>
            </a:r>
            <a:r>
              <a:rPr lang="vi-VN" altLang="en-US" sz="2400" dirty="0">
                <a:solidFill>
                  <a:srgbClr val="FF0000"/>
                </a:solidFill>
                <a:latin typeface="Calibri" panose="020F0502020204030204" charset="0"/>
                <a:cs typeface="Calibri" panose="020F0502020204030204" charset="0"/>
              </a:rPr>
              <a:t>HÌNH </a:t>
            </a:r>
            <a:endParaRPr lang="vi-VN" altLang="en-US" sz="2400" dirty="0">
              <a:solidFill>
                <a:srgbClr val="FF0000"/>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3 - XÂY DỰNG MÔ </a:t>
            </a:r>
            <a:r>
              <a:rPr lang="vi-VN" altLang="en-US" sz="2400" dirty="0">
                <a:solidFill>
                  <a:srgbClr val="FF0000"/>
                </a:solidFill>
                <a:latin typeface="Calibri" panose="020F0502020204030204" charset="0"/>
                <a:cs typeface="Calibri" panose="020F0502020204030204" charset="0"/>
              </a:rPr>
              <a:t>HÌNH </a:t>
            </a:r>
            <a:endParaRPr lang="vi-VN" altLang="en-US" sz="2400" dirty="0">
              <a:solidFill>
                <a:srgbClr val="FF0000"/>
              </a:solidFill>
              <a:latin typeface="Calibri" panose="020F0502020204030204" charset="0"/>
              <a:cs typeface="Calibri" panose="020F0502020204030204" charset="0"/>
            </a:endParaRPr>
          </a:p>
        </p:txBody>
      </p:sp>
      <p:pic>
        <p:nvPicPr>
          <p:cNvPr id="5" name="Content Placeholder 4"/>
          <p:cNvPicPr>
            <a:picLocks noChangeAspect="1"/>
          </p:cNvPicPr>
          <p:nvPr>
            <p:ph sz="quarter" idx="2"/>
          </p:nvPr>
        </p:nvPicPr>
        <p:blipFill>
          <a:blip r:embed="rId4"/>
          <a:srcRect l="1460" r="15450"/>
          <a:stretch>
            <a:fillRect/>
          </a:stretch>
        </p:blipFill>
        <p:spPr>
          <a:xfrm>
            <a:off x="6237605" y="605790"/>
            <a:ext cx="2831465" cy="4179570"/>
          </a:xfrm>
          <a:prstGeom prst="rect">
            <a:avLst/>
          </a:prstGeom>
        </p:spPr>
      </p:pic>
      <p:pic>
        <p:nvPicPr>
          <p:cNvPr id="10" name="Content Placeholder 9"/>
          <p:cNvPicPr>
            <a:picLocks noChangeAspect="1"/>
          </p:cNvPicPr>
          <p:nvPr>
            <p:ph sz="quarter" idx="3"/>
          </p:nvPr>
        </p:nvPicPr>
        <p:blipFill>
          <a:blip r:embed="rId5"/>
          <a:srcRect b="4884"/>
          <a:stretch>
            <a:fillRect/>
          </a:stretch>
        </p:blipFill>
        <p:spPr>
          <a:xfrm>
            <a:off x="76200" y="2038350"/>
            <a:ext cx="5713730" cy="2753360"/>
          </a:xfrm>
          <a:prstGeom prst="rect">
            <a:avLst/>
          </a:prstGeom>
        </p:spPr>
      </p:pic>
      <p:sp>
        <p:nvSpPr>
          <p:cNvPr id="7" name="Content Placeholder 4"/>
          <p:cNvSpPr>
            <a:spLocks noGrp="1"/>
          </p:cNvSpPr>
          <p:nvPr/>
        </p:nvSpPr>
        <p:spPr>
          <a:xfrm>
            <a:off x="228600" y="459740"/>
            <a:ext cx="5043170" cy="2168525"/>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30000"/>
              </a:lnSpc>
              <a:spcBef>
                <a:spcPts val="20"/>
              </a:spcBef>
              <a:spcAft>
                <a:spcPts val="0"/>
              </a:spcAft>
              <a:buNone/>
            </a:pPr>
            <a:r>
              <a:rPr lang="vi-VN" altLang="en-US" sz="1800" dirty="0" smtClean="0">
                <a:latin typeface="Calibri" panose="020F0502020204030204" charset="0"/>
                <a:cs typeface="Calibri" panose="020F0502020204030204" charset="0"/>
                <a:sym typeface="+mn-ea"/>
              </a:rPr>
              <a:t>Mô hình CNN:</a:t>
            </a:r>
            <a:endParaRPr lang="vi-VN" altLang="en-US" sz="1800" dirty="0" smtClean="0">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- 2 Conv2D layer </a:t>
            </a:r>
            <a:r>
              <a:rPr lang="vi-VN" altLang="en-US" sz="1200" b="0" dirty="0" smtClean="0">
                <a:solidFill>
                  <a:schemeClr val="tx1"/>
                </a:solidFill>
                <a:latin typeface="Calibri" panose="020F0502020204030204" charset="0"/>
                <a:cs typeface="Calibri" panose="020F0502020204030204" charset="0"/>
                <a:sym typeface="+mn-ea"/>
              </a:rPr>
              <a:t>( filter= 60, kernel_size= (5,5), activation= ”relu”)</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MaxPool2D layer</a:t>
            </a:r>
            <a:r>
              <a:rPr lang="vi-VN" altLang="en-US" sz="1200" b="0" dirty="0" smtClean="0">
                <a:solidFill>
                  <a:schemeClr val="tx1"/>
                </a:solidFill>
                <a:latin typeface="Calibri" panose="020F0502020204030204" charset="0"/>
                <a:cs typeface="Calibri" panose="020F0502020204030204" charset="0"/>
                <a:sym typeface="+mn-ea"/>
              </a:rPr>
              <a:t> ( pool_size= (2,2))</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- 2 Conv2D layer </a:t>
            </a:r>
            <a:r>
              <a:rPr lang="vi-VN" altLang="en-US" sz="1200" b="0" dirty="0" smtClean="0">
                <a:solidFill>
                  <a:schemeClr val="tx1"/>
                </a:solidFill>
                <a:latin typeface="Calibri" panose="020F0502020204030204" charset="0"/>
                <a:cs typeface="Calibri" panose="020F0502020204030204" charset="0"/>
                <a:sym typeface="+mn-ea"/>
              </a:rPr>
              <a:t>( filter=30, kernel_size= (3,3), activation= ”relu”)</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a:t>
            </a:r>
            <a:r>
              <a:rPr lang="vi-VN" altLang="en-US" sz="1200" dirty="0" smtClean="0">
                <a:solidFill>
                  <a:schemeClr val="tx1"/>
                </a:solidFill>
                <a:latin typeface="Calibri" panose="020F0502020204030204" charset="0"/>
                <a:cs typeface="Calibri" panose="020F0502020204030204" charset="0"/>
                <a:sym typeface="+mn-ea"/>
              </a:rPr>
              <a:t>MaxPool2D layer </a:t>
            </a:r>
            <a:r>
              <a:rPr lang="vi-VN" altLang="en-US" sz="1200" b="0" dirty="0" smtClean="0">
                <a:solidFill>
                  <a:schemeClr val="tx1"/>
                </a:solidFill>
                <a:latin typeface="Calibri" panose="020F0502020204030204" charset="0"/>
                <a:cs typeface="Calibri" panose="020F0502020204030204" charset="0"/>
                <a:sym typeface="+mn-ea"/>
              </a:rPr>
              <a:t>( pool_size= (2,2))</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Dropout layer(rate= 0,5)</a:t>
            </a:r>
            <a:r>
              <a:rPr lang="vi-VN" altLang="en-US" sz="1200" b="0" dirty="0" smtClean="0">
                <a:solidFill>
                  <a:schemeClr val="tx1"/>
                </a:solidFill>
                <a:latin typeface="Calibri" panose="020F0502020204030204" charset="0"/>
                <a:cs typeface="Calibri" panose="020F0502020204030204" charset="0"/>
                <a:sym typeface="+mn-ea"/>
              </a:rPr>
              <a:t>: Tránh Overfitting</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Dense Fully connected layer </a:t>
            </a:r>
            <a:r>
              <a:rPr lang="vi-VN" altLang="en-US" sz="1200" b="0" dirty="0" smtClean="0">
                <a:solidFill>
                  <a:schemeClr val="tx1"/>
                </a:solidFill>
                <a:latin typeface="Calibri" panose="020F0502020204030204" charset="0"/>
                <a:cs typeface="Calibri" panose="020F0502020204030204" charset="0"/>
                <a:sym typeface="+mn-ea"/>
              </a:rPr>
              <a:t>(500 nodes, activation = “relu”)</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Dropout layer </a:t>
            </a:r>
            <a:r>
              <a:rPr lang="vi-VN" altLang="en-US" sz="1200" b="0" dirty="0" smtClean="0">
                <a:solidFill>
                  <a:schemeClr val="tx1"/>
                </a:solidFill>
                <a:latin typeface="Calibri" panose="020F0502020204030204" charset="0"/>
                <a:cs typeface="Calibri" panose="020F0502020204030204" charset="0"/>
                <a:sym typeface="+mn-ea"/>
              </a:rPr>
              <a:t>( rate = 0,5)</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10000"/>
              </a:lnSpc>
              <a:spcBef>
                <a:spcPts val="20"/>
              </a:spcBef>
              <a:spcAft>
                <a:spcPts val="0"/>
              </a:spcAft>
              <a:buNone/>
            </a:pPr>
            <a:r>
              <a:rPr lang="vi-VN" altLang="en-US" sz="1200" dirty="0" smtClean="0">
                <a:solidFill>
                  <a:schemeClr val="tx1"/>
                </a:solidFill>
                <a:latin typeface="Calibri" panose="020F0502020204030204" charset="0"/>
                <a:cs typeface="Calibri" panose="020F0502020204030204" charset="0"/>
                <a:sym typeface="+mn-ea"/>
              </a:rPr>
              <a:t>      - Output layer </a:t>
            </a:r>
            <a:r>
              <a:rPr lang="vi-VN" altLang="en-US" sz="1200" b="0" dirty="0" smtClean="0">
                <a:solidFill>
                  <a:schemeClr val="tx1"/>
                </a:solidFill>
                <a:latin typeface="Calibri" panose="020F0502020204030204" charset="0"/>
                <a:cs typeface="Calibri" panose="020F0502020204030204" charset="0"/>
                <a:sym typeface="+mn-ea"/>
              </a:rPr>
              <a:t>( 43 nodes, activation = “ softmax”</a:t>
            </a:r>
            <a:endParaRPr lang="vi-VN" altLang="en-US" sz="1200" b="0" dirty="0" smtClean="0">
              <a:solidFill>
                <a:schemeClr val="tx1"/>
              </a:solidFill>
              <a:latin typeface="Calibri" panose="020F0502020204030204" charset="0"/>
              <a:cs typeface="Calibri" panose="020F0502020204030204" charset="0"/>
              <a:sym typeface="+mn-ea"/>
            </a:endParaRPr>
          </a:p>
          <a:p>
            <a:pPr marL="0" indent="0" algn="just">
              <a:lnSpc>
                <a:spcPct val="100000"/>
              </a:lnSpc>
              <a:spcBef>
                <a:spcPts val="20"/>
              </a:spcBef>
              <a:spcAft>
                <a:spcPts val="0"/>
              </a:spcAft>
              <a:buNone/>
            </a:pPr>
            <a:endParaRPr lang="vi-VN" altLang="en-US" sz="1400" b="0" dirty="0" smtClean="0">
              <a:solidFill>
                <a:schemeClr val="tx1"/>
              </a:solidFill>
              <a:latin typeface="Calibri" panose="020F0502020204030204" charset="0"/>
              <a:cs typeface="Calibri" panose="020F0502020204030204" charset="0"/>
              <a:sym typeface="+mn-ea"/>
            </a:endParaRPr>
          </a:p>
          <a:p>
            <a:pPr marL="0" indent="0" algn="just">
              <a:lnSpc>
                <a:spcPct val="130000"/>
              </a:lnSpc>
              <a:spcBef>
                <a:spcPts val="20"/>
              </a:spcBef>
              <a:spcAft>
                <a:spcPts val="0"/>
              </a:spcAft>
              <a:buNone/>
            </a:pPr>
            <a:r>
              <a:rPr lang="vi-VN" altLang="en-US" sz="1800" dirty="0" smtClean="0">
                <a:latin typeface="Calibri" panose="020F0502020204030204" charset="0"/>
                <a:cs typeface="Calibri" panose="020F0502020204030204" charset="0"/>
                <a:sym typeface="+mn-ea"/>
              </a:rPr>
              <a:t> </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30000"/>
              </a:lnSpc>
              <a:spcBef>
                <a:spcPts val="20"/>
              </a:spcBef>
              <a:spcAft>
                <a:spcPts val="0"/>
              </a:spcAft>
              <a:buNone/>
            </a:pPr>
            <a:endParaRPr lang="vi-VN" altLang="en-US" sz="1400" dirty="0" smtClean="0">
              <a:solidFill>
                <a:schemeClr val="tx1"/>
              </a:solidFill>
              <a:latin typeface="Calibri" panose="020F0502020204030204" charset="0"/>
              <a:cs typeface="Calibri" panose="020F0502020204030204" charset="0"/>
            </a:endParaRPr>
          </a:p>
        </p:txBody>
      </p:sp>
      <p:sp>
        <p:nvSpPr>
          <p:cNvPr id="14" name="Rectangles 13"/>
          <p:cNvSpPr/>
          <p:nvPr/>
        </p:nvSpPr>
        <p:spPr>
          <a:xfrm>
            <a:off x="203835" y="4402455"/>
            <a:ext cx="675005"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900">
                <a:solidFill>
                  <a:schemeClr val="tx1"/>
                </a:solidFill>
              </a:rPr>
              <a:t>(32,32,3)</a:t>
            </a:r>
            <a:endParaRPr lang="vi-VN" altLang="en-US" sz="900">
              <a:solidFill>
                <a:schemeClr val="tx1"/>
              </a:solidFill>
            </a:endParaRPr>
          </a:p>
        </p:txBody>
      </p:sp>
      <p:sp>
        <p:nvSpPr>
          <p:cNvPr id="15" name="Rectangles 14"/>
          <p:cNvSpPr/>
          <p:nvPr/>
        </p:nvSpPr>
        <p:spPr>
          <a:xfrm>
            <a:off x="1219200" y="4400550"/>
            <a:ext cx="988695"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900">
                <a:solidFill>
                  <a:schemeClr val="tx1"/>
                </a:solidFill>
              </a:rPr>
              <a:t>(</a:t>
            </a:r>
            <a:r>
              <a:rPr lang="vi-VN" altLang="en-US" sz="900">
                <a:solidFill>
                  <a:schemeClr val="tx1"/>
                </a:solidFill>
              </a:rPr>
              <a:t>24x24x60)</a:t>
            </a:r>
            <a:endParaRPr lang="vi-VN" altLang="en-US" sz="900">
              <a:solidFill>
                <a:schemeClr val="tx1"/>
              </a:solidFill>
            </a:endParaRPr>
          </a:p>
        </p:txBody>
      </p:sp>
      <p:sp>
        <p:nvSpPr>
          <p:cNvPr id="16" name="Rectangles 15"/>
          <p:cNvSpPr/>
          <p:nvPr/>
        </p:nvSpPr>
        <p:spPr>
          <a:xfrm>
            <a:off x="2360295" y="4400550"/>
            <a:ext cx="850265"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900">
                <a:solidFill>
                  <a:schemeClr val="tx1"/>
                </a:solidFill>
              </a:rPr>
              <a:t>(</a:t>
            </a:r>
            <a:r>
              <a:rPr lang="vi-VN" altLang="en-US" sz="900">
                <a:solidFill>
                  <a:schemeClr val="tx1"/>
                </a:solidFill>
              </a:rPr>
              <a:t>12x</a:t>
            </a:r>
            <a:r>
              <a:rPr lang="vi-VN" altLang="en-US" sz="900">
                <a:solidFill>
                  <a:schemeClr val="tx1"/>
                </a:solidFill>
              </a:rPr>
              <a:t>12x</a:t>
            </a:r>
            <a:r>
              <a:rPr lang="vi-VN" altLang="en-US" sz="900">
                <a:solidFill>
                  <a:schemeClr val="tx1"/>
                </a:solidFill>
              </a:rPr>
              <a:t>60)</a:t>
            </a:r>
            <a:endParaRPr lang="vi-VN" altLang="en-US" sz="900">
              <a:solidFill>
                <a:schemeClr val="tx1"/>
              </a:solidFill>
            </a:endParaRPr>
          </a:p>
        </p:txBody>
      </p:sp>
      <p:sp>
        <p:nvSpPr>
          <p:cNvPr id="17" name="Rectangles 16"/>
          <p:cNvSpPr/>
          <p:nvPr/>
        </p:nvSpPr>
        <p:spPr>
          <a:xfrm>
            <a:off x="3362960" y="4375150"/>
            <a:ext cx="725170"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900">
                <a:solidFill>
                  <a:schemeClr val="tx1"/>
                </a:solidFill>
              </a:rPr>
              <a:t>(</a:t>
            </a:r>
            <a:r>
              <a:rPr lang="vi-VN" altLang="en-US" sz="900">
                <a:solidFill>
                  <a:schemeClr val="tx1"/>
                </a:solidFill>
              </a:rPr>
              <a:t>8x8x</a:t>
            </a:r>
            <a:r>
              <a:rPr lang="vi-VN" altLang="en-US" sz="900">
                <a:solidFill>
                  <a:schemeClr val="tx1"/>
                </a:solidFill>
              </a:rPr>
              <a:t>30)</a:t>
            </a:r>
            <a:endParaRPr lang="vi-VN" altLang="en-US" sz="900">
              <a:solidFill>
                <a:schemeClr val="tx1"/>
              </a:solidFill>
            </a:endParaRPr>
          </a:p>
        </p:txBody>
      </p:sp>
      <p:sp>
        <p:nvSpPr>
          <p:cNvPr id="18" name="Rectangles 17"/>
          <p:cNvSpPr/>
          <p:nvPr/>
        </p:nvSpPr>
        <p:spPr>
          <a:xfrm>
            <a:off x="4114800" y="4375150"/>
            <a:ext cx="643255"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900">
                <a:solidFill>
                  <a:schemeClr val="tx1"/>
                </a:solidFill>
              </a:rPr>
              <a:t>(</a:t>
            </a:r>
            <a:r>
              <a:rPr lang="vi-VN" altLang="en-US" sz="900">
                <a:solidFill>
                  <a:schemeClr val="tx1"/>
                </a:solidFill>
              </a:rPr>
              <a:t>4x</a:t>
            </a:r>
            <a:r>
              <a:rPr lang="vi-VN" altLang="en-US" sz="900">
                <a:solidFill>
                  <a:schemeClr val="tx1"/>
                </a:solidFill>
              </a:rPr>
              <a:t>4x</a:t>
            </a:r>
            <a:r>
              <a:rPr lang="vi-VN" altLang="en-US" sz="900">
                <a:solidFill>
                  <a:schemeClr val="tx1"/>
                </a:solidFill>
              </a:rPr>
              <a:t>30)</a:t>
            </a:r>
            <a:endParaRPr lang="vi-VN" altLang="en-US" sz="900">
              <a:solidFill>
                <a:schemeClr val="tx1"/>
              </a:solidFill>
            </a:endParaRPr>
          </a:p>
        </p:txBody>
      </p:sp>
      <p:sp>
        <p:nvSpPr>
          <p:cNvPr id="19" name="Rectangles 18"/>
          <p:cNvSpPr/>
          <p:nvPr/>
        </p:nvSpPr>
        <p:spPr>
          <a:xfrm>
            <a:off x="5547360" y="4171950"/>
            <a:ext cx="372110" cy="22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1200" b="1">
                <a:solidFill>
                  <a:schemeClr val="tx1"/>
                </a:solidFill>
              </a:rPr>
              <a:t>42</a:t>
            </a:r>
            <a:endParaRPr lang="vi-VN" altLang="en-US" sz="1200" b="1">
              <a:solidFill>
                <a:schemeClr val="tx1"/>
              </a:solidFill>
            </a:endParaRPr>
          </a:p>
        </p:txBody>
      </p:sp>
      <p:pic>
        <p:nvPicPr>
          <p:cNvPr id="21" name="Picture 20"/>
          <p:cNvPicPr>
            <a:picLocks noChangeAspect="1"/>
          </p:cNvPicPr>
          <p:nvPr/>
        </p:nvPicPr>
        <p:blipFill>
          <a:blip r:embed="rId6"/>
          <a:srcRect r="2609"/>
          <a:stretch>
            <a:fillRect/>
          </a:stretch>
        </p:blipFill>
        <p:spPr>
          <a:xfrm>
            <a:off x="70485" y="3387725"/>
            <a:ext cx="837565" cy="85534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nvSpPr>
        <p:spPr>
          <a:xfrm>
            <a:off x="685800" y="328930"/>
            <a:ext cx="8091805" cy="2779395"/>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20"/>
              </a:spcBef>
              <a:spcAft>
                <a:spcPts val="0"/>
              </a:spcAft>
              <a:buNone/>
            </a:pPr>
            <a:r>
              <a:rPr lang="vi-VN" altLang="en-US" sz="1800" dirty="0" smtClean="0">
                <a:latin typeface="Calibri" panose="020F0502020204030204" charset="0"/>
                <a:cs typeface="Calibri" panose="020F0502020204030204" charset="0"/>
                <a:sym typeface="+mn-ea"/>
              </a:rPr>
              <a:t>Train và xác thực mô </a:t>
            </a:r>
            <a:r>
              <a:rPr lang="vi-VN" altLang="en-US" sz="1800" dirty="0" smtClean="0">
                <a:latin typeface="Calibri" panose="020F0502020204030204" charset="0"/>
                <a:cs typeface="Calibri" panose="020F0502020204030204" charset="0"/>
                <a:sym typeface="+mn-ea"/>
              </a:rPr>
              <a:t>hình:</a:t>
            </a:r>
            <a:endParaRPr lang="vi-VN" altLang="en-US" sz="18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Sử dụng </a:t>
            </a:r>
            <a:r>
              <a:rPr lang="vi-VN" altLang="en-US" sz="1400" dirty="0" smtClean="0">
                <a:solidFill>
                  <a:schemeClr val="tx1"/>
                </a:solidFill>
                <a:latin typeface="Calibri" panose="020F0502020204030204" charset="0"/>
                <a:cs typeface="Calibri" panose="020F0502020204030204" charset="0"/>
              </a:rPr>
              <a:t>model.fit()</a:t>
            </a:r>
            <a:r>
              <a:rPr lang="vi-VN" altLang="en-US" sz="1400" b="0" dirty="0" smtClean="0">
                <a:solidFill>
                  <a:schemeClr val="tx1"/>
                </a:solidFill>
                <a:latin typeface="Calibri" panose="020F0502020204030204" charset="0"/>
                <a:cs typeface="Calibri" panose="020F0502020204030204" charset="0"/>
              </a:rPr>
              <a:t> để train mô hình với </a:t>
            </a:r>
            <a:r>
              <a:rPr lang="vi-VN" altLang="en-US" sz="1400" dirty="0" smtClean="0">
                <a:solidFill>
                  <a:schemeClr val="tx1"/>
                </a:solidFill>
                <a:latin typeface="Calibri" panose="020F0502020204030204" charset="0"/>
                <a:cs typeface="Calibri" panose="020F0502020204030204" charset="0"/>
              </a:rPr>
              <a:t>batch size</a:t>
            </a:r>
            <a:r>
              <a:rPr lang="vi-VN" altLang="en-US" sz="1400" b="0" dirty="0" smtClean="0">
                <a:solidFill>
                  <a:schemeClr val="tx1"/>
                </a:solidFill>
                <a:latin typeface="Calibri" panose="020F0502020204030204" charset="0"/>
                <a:cs typeface="Calibri" panose="020F0502020204030204" charset="0"/>
              </a:rPr>
              <a:t> là 50 và 35 </a:t>
            </a:r>
            <a:r>
              <a:rPr lang="vi-VN" altLang="en-US" sz="1400" dirty="0" smtClean="0">
                <a:solidFill>
                  <a:schemeClr val="tx1"/>
                </a:solidFill>
                <a:latin typeface="Calibri" panose="020F0502020204030204" charset="0"/>
                <a:cs typeface="Calibri" panose="020F0502020204030204" charset="0"/>
              </a:rPr>
              <a:t>epochs </a:t>
            </a:r>
            <a:r>
              <a:rPr lang="vi-VN" altLang="en-US" sz="1400" b="0" dirty="0" smtClean="0">
                <a:solidFill>
                  <a:schemeClr val="tx1"/>
                </a:solidFill>
                <a:latin typeface="Calibri" panose="020F0502020204030204" charset="0"/>
                <a:cs typeface="Calibri" panose="020F0502020204030204" charset="0"/>
              </a:rPr>
              <a:t>trên tập</a:t>
            </a:r>
            <a:r>
              <a:rPr lang="vi-VN" altLang="en-US" sz="1400" dirty="0" smtClean="0">
                <a:solidFill>
                  <a:schemeClr val="tx1"/>
                </a:solidFill>
                <a:latin typeface="Calibri" panose="020F0502020204030204" charset="0"/>
                <a:cs typeface="Calibri" panose="020F0502020204030204" charset="0"/>
              </a:rPr>
              <a:t> training_set</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Sử dụng </a:t>
            </a:r>
            <a:r>
              <a:rPr lang="vi-VN" altLang="en-US" sz="1400" dirty="0" smtClean="0">
                <a:solidFill>
                  <a:schemeClr val="tx1"/>
                </a:solidFill>
                <a:latin typeface="Calibri" panose="020F0502020204030204" charset="0"/>
                <a:cs typeface="Calibri" panose="020F0502020204030204" charset="0"/>
              </a:rPr>
              <a:t>matplotlib </a:t>
            </a:r>
            <a:r>
              <a:rPr lang="vi-VN" altLang="en-US" sz="1400" b="0" dirty="0" smtClean="0">
                <a:solidFill>
                  <a:schemeClr val="tx1"/>
                </a:solidFill>
                <a:latin typeface="Calibri" panose="020F0502020204030204" charset="0"/>
                <a:cs typeface="Calibri" panose="020F0502020204030204" charset="0"/>
              </a:rPr>
              <a:t>để vẽ biểu đồ tương quan giữa độ chính xác và sự mất </a:t>
            </a:r>
            <a:r>
              <a:rPr lang="vi-VN" altLang="en-US" sz="1400" b="0" dirty="0" smtClean="0">
                <a:solidFill>
                  <a:schemeClr val="tx1"/>
                </a:solidFill>
                <a:latin typeface="Calibri" panose="020F0502020204030204" charset="0"/>
                <a:cs typeface="Calibri" panose="020F0502020204030204" charset="0"/>
              </a:rPr>
              <a:t>mát.</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dirty="0" smtClean="0">
                <a:solidFill>
                  <a:schemeClr val="tx1"/>
                </a:solidFill>
                <a:latin typeface="Calibri" panose="020F0502020204030204" charset="0"/>
                <a:cs typeface="Calibri" panose="020F0502020204030204" charset="0"/>
              </a:rPr>
              <a:t>      - Kiểm tra mô hình </a:t>
            </a:r>
            <a:endParaRPr lang="vi-VN" altLang="en-US" sz="140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      - Lưu mô hình đã tạo sử dụng hàm </a:t>
            </a:r>
            <a:r>
              <a:rPr lang="vi-VN" altLang="en-US" sz="1400" dirty="0" smtClean="0">
                <a:solidFill>
                  <a:schemeClr val="tx1"/>
                </a:solidFill>
                <a:latin typeface="Calibri" panose="020F0502020204030204" charset="0"/>
                <a:cs typeface="Calibri" panose="020F0502020204030204" charset="0"/>
              </a:rPr>
              <a:t>model.save()</a:t>
            </a:r>
            <a:r>
              <a:rPr lang="vi-VN" altLang="en-US" sz="1400" b="0" dirty="0" smtClean="0">
                <a:solidFill>
                  <a:schemeClr val="tx1"/>
                </a:solidFill>
                <a:latin typeface="Calibri" panose="020F0502020204030204" charset="0"/>
                <a:cs typeface="Calibri" panose="020F0502020204030204" charset="0"/>
              </a:rPr>
              <a:t> của Keras để sử dụng cho real-</a:t>
            </a:r>
            <a:r>
              <a:rPr lang="vi-VN" altLang="en-US" sz="1400" b="0" dirty="0" smtClean="0">
                <a:solidFill>
                  <a:schemeClr val="tx1"/>
                </a:solidFill>
                <a:latin typeface="Calibri" panose="020F0502020204030204" charset="0"/>
                <a:cs typeface="Calibri" panose="020F0502020204030204" charset="0"/>
              </a:rPr>
              <a:t>time</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sym typeface="+mn-ea"/>
              </a:rPr>
              <a:t>đo lường mức độ sai khác giữa giá trị dự đoán của mô hình và giá trị thực tế của dữ liệu</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đo lường tỷ lệ phần trăm các dự đoán chính xác của mô hình so với tổng số mẫu dữ liệu</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00000"/>
              </a:lnSpc>
              <a:spcBef>
                <a:spcPts val="20"/>
              </a:spcBef>
              <a:spcAft>
                <a:spcPts val="0"/>
              </a:spcAft>
              <a:buNone/>
            </a:pPr>
            <a:r>
              <a:rPr lang="vi-VN" altLang="en-US" sz="1800" dirty="0" smtClean="0">
                <a:latin typeface="Calibri" panose="020F0502020204030204" charset="0"/>
                <a:cs typeface="Calibri" panose="020F0502020204030204" charset="0"/>
                <a:sym typeface="+mn-ea"/>
              </a:rPr>
              <a:t>Kết quả:</a:t>
            </a:r>
            <a:endParaRPr lang="vi-VN" altLang="en-US" sz="1800" dirty="0" smtClean="0">
              <a:latin typeface="Calibri" panose="020F0502020204030204" charset="0"/>
              <a:cs typeface="Calibri" panose="020F0502020204030204" charset="0"/>
              <a:sym typeface="+mn-ea"/>
            </a:endParaRPr>
          </a:p>
          <a:p>
            <a:pPr marL="0" indent="0" algn="just">
              <a:lnSpc>
                <a:spcPct val="100000"/>
              </a:lnSpc>
              <a:spcBef>
                <a:spcPts val="20"/>
              </a:spcBef>
              <a:spcAft>
                <a:spcPts val="0"/>
              </a:spcAft>
              <a:buNone/>
            </a:pPr>
            <a:r>
              <a:rPr lang="vi-VN" altLang="en-US" sz="1800" dirty="0" smtClean="0">
                <a:latin typeface="Calibri" panose="020F0502020204030204" charset="0"/>
                <a:cs typeface="Calibri" panose="020F0502020204030204" charset="0"/>
                <a:sym typeface="+mn-ea"/>
              </a:rPr>
              <a:t>    </a:t>
            </a:r>
            <a:r>
              <a:rPr lang="vi-VN" altLang="en-US" sz="1400" b="0" dirty="0" smtClean="0">
                <a:solidFill>
                  <a:schemeClr val="tx1"/>
                </a:solidFill>
                <a:latin typeface="Calibri" panose="020F0502020204030204" charset="0"/>
                <a:cs typeface="Calibri" panose="020F0502020204030204" charset="0"/>
                <a:sym typeface="+mn-ea"/>
              </a:rPr>
              <a:t> - Mô hình hoạt động tốt với độ chính xác ổn định ~96% trên tập </a:t>
            </a:r>
            <a:r>
              <a:rPr lang="vi-VN" altLang="en-US" sz="1400" dirty="0" smtClean="0">
                <a:solidFill>
                  <a:schemeClr val="tx1"/>
                </a:solidFill>
                <a:latin typeface="Calibri" panose="020F0502020204030204" charset="0"/>
                <a:cs typeface="Calibri" panose="020F0502020204030204" charset="0"/>
                <a:sym typeface="+mn-ea"/>
              </a:rPr>
              <a:t>training_set.  </a:t>
            </a:r>
            <a:endParaRPr lang="vi-VN" altLang="en-US" sz="1400" dirty="0" smtClean="0">
              <a:solidFill>
                <a:schemeClr val="tx1"/>
              </a:solidFill>
              <a:latin typeface="Calibri" panose="020F0502020204030204" charset="0"/>
              <a:cs typeface="Calibri" panose="020F0502020204030204" charset="0"/>
              <a:sym typeface="+mn-ea"/>
            </a:endParaRPr>
          </a:p>
          <a:p>
            <a:pPr marL="0" indent="0" algn="just">
              <a:lnSpc>
                <a:spcPct val="10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sym typeface="+mn-ea"/>
              </a:rPr>
              <a:t>      - </a:t>
            </a:r>
            <a:r>
              <a:rPr lang="vi-VN" altLang="en-US" sz="1400" dirty="0" smtClean="0">
                <a:solidFill>
                  <a:schemeClr val="tx1"/>
                </a:solidFill>
                <a:latin typeface="Calibri" panose="020F0502020204030204" charset="0"/>
                <a:cs typeface="Calibri" panose="020F0502020204030204" charset="0"/>
                <a:sym typeface="+mn-ea"/>
              </a:rPr>
              <a:t>Evaluate </a:t>
            </a:r>
            <a:r>
              <a:rPr lang="vi-VN" altLang="en-US" sz="1400" b="0" dirty="0" smtClean="0">
                <a:solidFill>
                  <a:schemeClr val="tx1"/>
                </a:solidFill>
                <a:latin typeface="Calibri" panose="020F0502020204030204" charset="0"/>
                <a:cs typeface="Calibri" panose="020F0502020204030204" charset="0"/>
                <a:sym typeface="+mn-ea"/>
              </a:rPr>
              <a:t>trên dữ liệu test:</a:t>
            </a:r>
            <a:endParaRPr lang="vi-VN" altLang="en-US" sz="1400" b="0" dirty="0" smtClean="0">
              <a:solidFill>
                <a:schemeClr val="tx1"/>
              </a:solidFill>
              <a:latin typeface="Calibri" panose="020F0502020204030204" charset="0"/>
              <a:cs typeface="Calibri" panose="020F0502020204030204" charset="0"/>
              <a:sym typeface="+mn-ea"/>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sym typeface="+mn-ea"/>
              </a:rPr>
              <a:t>            + </a:t>
            </a:r>
            <a:r>
              <a:rPr lang="vi-VN" altLang="en-US" sz="1400" dirty="0" smtClean="0">
                <a:solidFill>
                  <a:schemeClr val="tx1"/>
                </a:solidFill>
                <a:latin typeface="Calibri" panose="020F0502020204030204" charset="0"/>
                <a:cs typeface="Calibri" panose="020F0502020204030204" charset="0"/>
                <a:sym typeface="+mn-ea"/>
              </a:rPr>
              <a:t>Loss </a:t>
            </a:r>
            <a:r>
              <a:rPr lang="vi-VN" altLang="en-US" sz="1400" b="0" dirty="0" smtClean="0">
                <a:solidFill>
                  <a:schemeClr val="tx1"/>
                </a:solidFill>
                <a:latin typeface="Calibri" panose="020F0502020204030204" charset="0"/>
                <a:cs typeface="Calibri" panose="020F0502020204030204" charset="0"/>
                <a:sym typeface="+mn-ea"/>
              </a:rPr>
              <a:t>= 0,0188</a:t>
            </a:r>
            <a:endParaRPr lang="vi-VN" altLang="en-US" sz="1400" b="0" dirty="0" smtClean="0">
              <a:solidFill>
                <a:schemeClr val="tx1"/>
              </a:solidFill>
              <a:latin typeface="Calibri" panose="020F0502020204030204" charset="0"/>
              <a:cs typeface="Calibri" panose="020F0502020204030204" charset="0"/>
              <a:sym typeface="+mn-ea"/>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sym typeface="+mn-ea"/>
              </a:rPr>
              <a:t>            + </a:t>
            </a:r>
            <a:r>
              <a:rPr lang="vi-VN" altLang="en-US" sz="1400" dirty="0" smtClean="0">
                <a:solidFill>
                  <a:schemeClr val="tx1"/>
                </a:solidFill>
                <a:latin typeface="Calibri" panose="020F0502020204030204" charset="0"/>
                <a:cs typeface="Calibri" panose="020F0502020204030204" charset="0"/>
                <a:sym typeface="+mn-ea"/>
              </a:rPr>
              <a:t>Accuracy </a:t>
            </a:r>
            <a:r>
              <a:rPr lang="vi-VN" altLang="en-US" sz="1400" b="0" dirty="0" smtClean="0">
                <a:solidFill>
                  <a:schemeClr val="tx1"/>
                </a:solidFill>
                <a:latin typeface="Calibri" panose="020F0502020204030204" charset="0"/>
                <a:cs typeface="Calibri" panose="020F0502020204030204" charset="0"/>
                <a:sym typeface="+mn-ea"/>
              </a:rPr>
              <a:t>= 0,9955</a:t>
            </a:r>
            <a:endParaRPr lang="vi-VN" altLang="en-US" sz="1400" b="0" dirty="0" smtClean="0">
              <a:solidFill>
                <a:schemeClr val="tx1"/>
              </a:solidFill>
              <a:latin typeface="Calibri" panose="020F0502020204030204" charset="0"/>
              <a:cs typeface="Calibri" panose="020F0502020204030204" charset="0"/>
              <a:sym typeface="+mn-ea"/>
            </a:endParaRPr>
          </a:p>
          <a:p>
            <a:pPr marL="0" indent="0" algn="just">
              <a:lnSpc>
                <a:spcPct val="150000"/>
              </a:lnSpc>
              <a:spcBef>
                <a:spcPts val="20"/>
              </a:spcBef>
              <a:spcAft>
                <a:spcPts val="0"/>
              </a:spcAft>
              <a:buNone/>
            </a:pPr>
            <a:r>
              <a:rPr lang="vi-VN" altLang="en-US" sz="1800" dirty="0" smtClean="0">
                <a:latin typeface="Calibri" panose="020F0502020204030204" charset="0"/>
                <a:cs typeface="Calibri" panose="020F0502020204030204" charset="0"/>
                <a:sym typeface="+mn-ea"/>
              </a:rPr>
              <a:t>      </a:t>
            </a:r>
            <a:endParaRPr lang="vi-VN" altLang="en-US" sz="18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endParaRPr lang="vi-VN" altLang="en-US" sz="1400" b="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3 - XÂY DỰNG MÔ </a:t>
            </a:r>
            <a:r>
              <a:rPr lang="vi-VN" altLang="en-US" sz="2400" dirty="0">
                <a:solidFill>
                  <a:srgbClr val="FF0000"/>
                </a:solidFill>
                <a:latin typeface="Calibri" panose="020F0502020204030204" charset="0"/>
                <a:cs typeface="Calibri" panose="020F0502020204030204" charset="0"/>
              </a:rPr>
              <a:t>HÌNH </a:t>
            </a:r>
            <a:endParaRPr lang="vi-VN" altLang="en-US" sz="2400" dirty="0">
              <a:solidFill>
                <a:srgbClr val="FF0000"/>
              </a:solidFill>
              <a:latin typeface="Calibri" panose="020F0502020204030204" charset="0"/>
              <a:cs typeface="Calibri" panose="020F0502020204030204" charset="0"/>
            </a:endParaRPr>
          </a:p>
        </p:txBody>
      </p:sp>
      <p:pic>
        <p:nvPicPr>
          <p:cNvPr id="4" name="Content Placeholder 3"/>
          <p:cNvPicPr>
            <a:picLocks noChangeAspect="1"/>
          </p:cNvPicPr>
          <p:nvPr>
            <p:ph idx="1"/>
          </p:nvPr>
        </p:nvPicPr>
        <p:blipFill>
          <a:blip r:embed="rId4"/>
          <a:srcRect l="6926" t="46311" r="20677" b="14222"/>
          <a:stretch>
            <a:fillRect/>
          </a:stretch>
        </p:blipFill>
        <p:spPr>
          <a:xfrm>
            <a:off x="3072130" y="3296285"/>
            <a:ext cx="4939665" cy="151511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nvSpPr>
        <p:spPr>
          <a:xfrm>
            <a:off x="685800" y="405130"/>
            <a:ext cx="8091805" cy="1486535"/>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20"/>
              </a:spcBef>
              <a:spcAft>
                <a:spcPts val="0"/>
              </a:spcAft>
              <a:buNone/>
            </a:pPr>
            <a:r>
              <a:rPr lang="vi-VN" altLang="en-US" sz="1800" dirty="0" smtClean="0">
                <a:latin typeface="Calibri" panose="020F0502020204030204" charset="0"/>
                <a:cs typeface="Calibri" panose="020F0502020204030204" charset="0"/>
                <a:sym typeface="+mn-ea"/>
              </a:rPr>
              <a:t>Kết quả:      </a:t>
            </a:r>
            <a:endParaRPr lang="vi-VN" altLang="en-US" sz="18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Biểu đồ tương quan giữa độ chính xác và sự mất </a:t>
            </a:r>
            <a:r>
              <a:rPr lang="vi-VN" altLang="en-US" sz="1400" b="0" dirty="0" smtClean="0">
                <a:solidFill>
                  <a:schemeClr val="tx1"/>
                </a:solidFill>
                <a:latin typeface="Calibri" panose="020F0502020204030204" charset="0"/>
                <a:cs typeface="Calibri" panose="020F0502020204030204" charset="0"/>
              </a:rPr>
              <a:t>mát khá</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tốt cho đến khi đến khoảng epoch thứ 30 độ chính xác đã </a:t>
            </a:r>
            <a:r>
              <a:rPr lang="vi-VN" altLang="en-US" sz="1400" b="0" dirty="0" smtClean="0">
                <a:solidFill>
                  <a:schemeClr val="tx1"/>
                </a:solidFill>
                <a:latin typeface="Calibri" panose="020F0502020204030204" charset="0"/>
                <a:cs typeface="Calibri" panose="020F0502020204030204" charset="0"/>
              </a:rPr>
              <a:t>gần</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r>
              <a:rPr lang="vi-VN" altLang="en-US" sz="1400" b="0" dirty="0" smtClean="0">
                <a:solidFill>
                  <a:schemeClr val="tx1"/>
                </a:solidFill>
                <a:latin typeface="Calibri" panose="020F0502020204030204" charset="0"/>
                <a:cs typeface="Calibri" panose="020F0502020204030204" charset="0"/>
              </a:rPr>
              <a:t>giống nhau ở hai tập </a:t>
            </a:r>
            <a:r>
              <a:rPr lang="vi-VN" altLang="en-US" sz="1400" dirty="0" smtClean="0">
                <a:solidFill>
                  <a:schemeClr val="tx1"/>
                </a:solidFill>
                <a:latin typeface="Calibri" panose="020F0502020204030204" charset="0"/>
                <a:cs typeface="Calibri" panose="020F0502020204030204" charset="0"/>
              </a:rPr>
              <a:t>train </a:t>
            </a:r>
            <a:r>
              <a:rPr lang="vi-VN" altLang="en-US" sz="1400" b="0" dirty="0" smtClean="0">
                <a:solidFill>
                  <a:schemeClr val="tx1"/>
                </a:solidFill>
                <a:latin typeface="Calibri" panose="020F0502020204030204" charset="0"/>
                <a:cs typeface="Calibri" panose="020F0502020204030204" charset="0"/>
              </a:rPr>
              <a:t>và </a:t>
            </a:r>
            <a:r>
              <a:rPr lang="vi-VN" altLang="en-US" sz="1400" dirty="0" smtClean="0">
                <a:solidFill>
                  <a:schemeClr val="tx1"/>
                </a:solidFill>
                <a:latin typeface="Calibri" panose="020F0502020204030204" charset="0"/>
                <a:cs typeface="Calibri" panose="020F0502020204030204" charset="0"/>
              </a:rPr>
              <a:t>validation</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spcBef>
                <a:spcPts val="20"/>
              </a:spcBef>
              <a:spcAft>
                <a:spcPts val="0"/>
              </a:spcAft>
              <a:buNone/>
            </a:pPr>
            <a:endParaRPr lang="vi-VN" altLang="en-US" sz="1400" b="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3 - XÂY DỰNG MÔ </a:t>
            </a:r>
            <a:r>
              <a:rPr lang="vi-VN" altLang="en-US" sz="2400" dirty="0">
                <a:solidFill>
                  <a:srgbClr val="FF0000"/>
                </a:solidFill>
                <a:latin typeface="Calibri" panose="020F0502020204030204" charset="0"/>
                <a:cs typeface="Calibri" panose="020F0502020204030204" charset="0"/>
              </a:rPr>
              <a:t>HÌNH </a:t>
            </a:r>
            <a:endParaRPr lang="vi-VN" altLang="en-US" sz="2400" dirty="0">
              <a:solidFill>
                <a:srgbClr val="FF0000"/>
              </a:solidFill>
              <a:latin typeface="Calibri" panose="020F0502020204030204" charset="0"/>
              <a:cs typeface="Calibri" panose="020F0502020204030204" charset="0"/>
            </a:endParaRPr>
          </a:p>
        </p:txBody>
      </p:sp>
      <p:pic>
        <p:nvPicPr>
          <p:cNvPr id="3" name="Content Placeholder 2"/>
          <p:cNvPicPr>
            <a:picLocks noChangeAspect="1"/>
          </p:cNvPicPr>
          <p:nvPr>
            <p:ph idx="1"/>
          </p:nvPr>
        </p:nvPicPr>
        <p:blipFill>
          <a:blip r:embed="rId4"/>
          <a:srcRect l="13340" t="13048" r="3206" b="23631"/>
          <a:stretch>
            <a:fillRect/>
          </a:stretch>
        </p:blipFill>
        <p:spPr>
          <a:xfrm>
            <a:off x="1215390" y="1931670"/>
            <a:ext cx="6925945" cy="29571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nvSpPr>
        <p:spPr>
          <a:xfrm>
            <a:off x="685800" y="405130"/>
            <a:ext cx="8091805" cy="1486535"/>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50000"/>
              </a:lnSpc>
              <a:spcBef>
                <a:spcPts val="20"/>
              </a:spcBef>
              <a:spcAft>
                <a:spcPts val="0"/>
              </a:spcAft>
              <a:buNone/>
            </a:pPr>
            <a:r>
              <a:rPr lang="vi-VN" altLang="en-US" sz="1800" dirty="0" smtClean="0">
                <a:latin typeface="Calibri" panose="020F0502020204030204" charset="0"/>
                <a:cs typeface="Calibri" panose="020F0502020204030204" charset="0"/>
                <a:sym typeface="+mn-ea"/>
              </a:rPr>
              <a:t>Kết </a:t>
            </a:r>
            <a:r>
              <a:rPr lang="vi-VN" altLang="en-US" sz="1800" dirty="0" smtClean="0">
                <a:latin typeface="Calibri" panose="020F0502020204030204" charset="0"/>
                <a:cs typeface="Calibri" panose="020F0502020204030204" charset="0"/>
                <a:sym typeface="+mn-ea"/>
              </a:rPr>
              <a:t>luận:      </a:t>
            </a:r>
            <a:endParaRPr lang="vi-VN" altLang="en-US" sz="1800" b="0" dirty="0" smtClean="0">
              <a:solidFill>
                <a:schemeClr val="tx1"/>
              </a:solidFill>
              <a:latin typeface="Calibri" panose="020F0502020204030204" charset="0"/>
              <a:cs typeface="Calibri" panose="020F0502020204030204" charset="0"/>
            </a:endParaRPr>
          </a:p>
          <a:p>
            <a:pPr lvl="1" algn="just">
              <a:lnSpc>
                <a:spcPct val="150000"/>
              </a:lnSpc>
              <a:spcBef>
                <a:spcPts val="20"/>
              </a:spcBef>
              <a:spcAft>
                <a:spcPts val="0"/>
              </a:spcAft>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Số ảnh mỗi class là không đều nhau</a:t>
            </a:r>
            <a:endParaRPr lang="vi-VN" altLang="en-US" sz="1400" b="0" dirty="0" smtClean="0">
              <a:solidFill>
                <a:schemeClr val="tx1"/>
              </a:solidFill>
              <a:latin typeface="Calibri" panose="020F0502020204030204" charset="0"/>
              <a:cs typeface="Calibri" panose="020F0502020204030204" charset="0"/>
            </a:endParaRPr>
          </a:p>
          <a:p>
            <a:pPr lvl="1" algn="just">
              <a:lnSpc>
                <a:spcPct val="150000"/>
              </a:lnSpc>
              <a:spcBef>
                <a:spcPts val="20"/>
              </a:spcBef>
              <a:spcAft>
                <a:spcPts val="0"/>
              </a:spcAft>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Class nào nhiều ảnh hơn thì độ chính xác cao hơn</a:t>
            </a:r>
            <a:endParaRPr lang="vi-VN" altLang="en-US" sz="1400" b="0" dirty="0" smtClean="0">
              <a:solidFill>
                <a:schemeClr val="tx1"/>
              </a:solidFill>
              <a:latin typeface="Calibri" panose="020F0502020204030204" charset="0"/>
              <a:cs typeface="Calibri" panose="020F0502020204030204" charset="0"/>
            </a:endParaRPr>
          </a:p>
          <a:p>
            <a:pPr lvl="1" algn="just">
              <a:lnSpc>
                <a:spcPct val="150000"/>
              </a:lnSpc>
              <a:spcBef>
                <a:spcPts val="20"/>
              </a:spcBef>
              <a:spcAft>
                <a:spcPts val="0"/>
              </a:spcAft>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Mỗi Class nên có hơn 500 ảnh trở lên</a:t>
            </a:r>
            <a:endParaRPr lang="vi-VN" altLang="en-US" sz="1400" b="0" dirty="0" smtClean="0">
              <a:solidFill>
                <a:schemeClr val="tx1"/>
              </a:solidFill>
              <a:latin typeface="Calibri" panose="020F0502020204030204" charset="0"/>
              <a:cs typeface="Calibri" panose="020F0502020204030204" charset="0"/>
            </a:endParaRPr>
          </a:p>
          <a:p>
            <a:pPr lvl="1" algn="just">
              <a:lnSpc>
                <a:spcPct val="150000"/>
              </a:lnSpc>
              <a:spcBef>
                <a:spcPts val="20"/>
              </a:spcBef>
              <a:spcAft>
                <a:spcPts val="0"/>
              </a:spcAft>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Biển báo ở Việt Nam khác với dataset (kí hiệu, nội dung) nên một số biển báo k</a:t>
            </a:r>
            <a:r>
              <a:rPr lang="vi-VN" altLang="en-US" sz="1400" b="0" dirty="0" smtClean="0">
                <a:solidFill>
                  <a:schemeClr val="tx1"/>
                </a:solidFill>
                <a:latin typeface="Calibri" panose="020F0502020204030204" charset="0"/>
                <a:cs typeface="Calibri" panose="020F0502020204030204" charset="0"/>
              </a:rPr>
              <a:t>hông nhận hoặc lỗi</a:t>
            </a:r>
            <a:endParaRPr lang="vi-VN" altLang="en-US" sz="1400" b="0" dirty="0" smtClean="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pic>
        <p:nvPicPr>
          <p:cNvPr id="105" name="Picture 104"/>
          <p:cNvPicPr/>
          <p:nvPr/>
        </p:nvPicPr>
        <p:blipFill>
          <a:blip r:embed="rId2" r:link="rId3"/>
          <a:stretch>
            <a:fillRect/>
          </a:stretch>
        </p:blipFill>
        <p:spPr>
          <a:xfrm>
            <a:off x="4572000" y="2571750"/>
            <a:ext cx="0" cy="0"/>
          </a:xfrm>
          <a:prstGeom prst="rect">
            <a:avLst/>
          </a:prstGeom>
          <a:noFill/>
          <a:ln w="9525">
            <a:noFill/>
          </a:ln>
        </p:spPr>
      </p:pic>
      <p:pic>
        <p:nvPicPr>
          <p:cNvPr id="106" name="Picture 105"/>
          <p:cNvPicPr/>
          <p:nvPr/>
        </p:nvPicPr>
        <p:blipFill>
          <a:blip r:embed="rId2" r:link="rId3"/>
          <a:stretch>
            <a:fillRect/>
          </a:stretch>
        </p:blipFill>
        <p:spPr>
          <a:xfrm>
            <a:off x="4572000" y="2571750"/>
            <a:ext cx="0" cy="0"/>
          </a:xfrm>
          <a:prstGeom prst="rect">
            <a:avLst/>
          </a:prstGeom>
          <a:noFill/>
          <a:ln w="9525">
            <a:noFill/>
          </a:ln>
        </p:spPr>
      </p:pic>
      <p:pic>
        <p:nvPicPr>
          <p:cNvPr id="107" name="Picture 106"/>
          <p:cNvPicPr/>
          <p:nvPr/>
        </p:nvPicPr>
        <p:blipFill>
          <a:blip r:embed="rId2" r:link="rId3"/>
          <a:stretch>
            <a:fillRect/>
          </a:stretch>
        </p:blipFill>
        <p:spPr>
          <a:xfrm>
            <a:off x="4572000" y="2571750"/>
            <a:ext cx="0" cy="0"/>
          </a:xfrm>
          <a:prstGeom prst="rect">
            <a:avLst/>
          </a:prstGeom>
          <a:noFill/>
          <a:ln w="9525">
            <a:noFill/>
          </a:ln>
        </p:spPr>
      </p:pic>
      <p:pic>
        <p:nvPicPr>
          <p:cNvPr id="109" name="Picture 108"/>
          <p:cNvPicPr/>
          <p:nvPr/>
        </p:nvPicPr>
        <p:blipFill>
          <a:blip r:embed="rId2" r:link="rId3"/>
          <a:stretch>
            <a:fillRect/>
          </a:stretch>
        </p:blipFill>
        <p:spPr>
          <a:xfrm>
            <a:off x="4572000" y="2571750"/>
            <a:ext cx="0" cy="0"/>
          </a:xfrm>
          <a:prstGeom prst="rect">
            <a:avLst/>
          </a:prstGeom>
          <a:noFill/>
          <a:ln w="9525">
            <a:noFill/>
          </a:ln>
        </p:spPr>
      </p:pic>
      <p:sp>
        <p:nvSpPr>
          <p:cNvPr id="12" name="Title 1"/>
          <p:cNvSpPr>
            <a:spLocks noGrp="1"/>
          </p:cNvSpPr>
          <p:nvPr>
            <p:ph type="title"/>
          </p:nvPr>
        </p:nvSpPr>
        <p:spPr/>
        <p:txBody>
          <a:bodyPr/>
          <a:p>
            <a:r>
              <a:rPr lang="vi-VN" altLang="en-US" sz="2400" dirty="0">
                <a:solidFill>
                  <a:srgbClr val="FF0000"/>
                </a:solidFill>
                <a:latin typeface="Calibri" panose="020F0502020204030204" charset="0"/>
                <a:cs typeface="Calibri" panose="020F0502020204030204" charset="0"/>
              </a:rPr>
              <a:t>4 - KẾT LUẬN VÀ HƯỚNG PHÁT </a:t>
            </a:r>
            <a:r>
              <a:rPr lang="vi-VN" altLang="en-US" sz="2400" dirty="0">
                <a:solidFill>
                  <a:srgbClr val="FF0000"/>
                </a:solidFill>
                <a:latin typeface="Calibri" panose="020F0502020204030204" charset="0"/>
                <a:cs typeface="Calibri" panose="020F0502020204030204" charset="0"/>
              </a:rPr>
              <a:t>TRIỂN </a:t>
            </a:r>
            <a:endParaRPr lang="vi-VN" altLang="en-US" sz="2400" dirty="0">
              <a:solidFill>
                <a:srgbClr val="FF0000"/>
              </a:solidFill>
              <a:latin typeface="Calibri" panose="020F0502020204030204" charset="0"/>
              <a:cs typeface="Calibri" panose="020F0502020204030204" charset="0"/>
            </a:endParaRPr>
          </a:p>
        </p:txBody>
      </p:sp>
      <p:pic>
        <p:nvPicPr>
          <p:cNvPr id="5" name="Picture 4"/>
          <p:cNvPicPr>
            <a:picLocks noChangeAspect="1"/>
          </p:cNvPicPr>
          <p:nvPr/>
        </p:nvPicPr>
        <p:blipFill>
          <a:blip r:embed="rId4"/>
          <a:srcRect b="2207"/>
          <a:stretch>
            <a:fillRect/>
          </a:stretch>
        </p:blipFill>
        <p:spPr>
          <a:xfrm>
            <a:off x="1295400" y="2343150"/>
            <a:ext cx="6831965" cy="24110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190750"/>
            <a:ext cx="7772400" cy="871538"/>
          </a:xfrm>
        </p:spPr>
        <p:txBody>
          <a:bodyPr/>
          <a:lstStyle/>
          <a:p>
            <a:r>
              <a:rPr lang="en-US" sz="3600" dirty="0" smtClean="0">
                <a:solidFill>
                  <a:srgbClr val="FF0000"/>
                </a:solidFill>
              </a:rPr>
              <a:t>CẢM </a:t>
            </a:r>
            <a:r>
              <a:rPr lang="en-US" sz="3600" dirty="0" smtClean="0">
                <a:solidFill>
                  <a:srgbClr val="FF0000"/>
                </a:solidFill>
              </a:rPr>
              <a:t>ƠN!</a:t>
            </a: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sz="2400" dirty="0" smtClean="0">
                <a:solidFill>
                  <a:srgbClr val="FF0000"/>
                </a:solidFill>
              </a:rPr>
              <a:t>1 - </a:t>
            </a:r>
            <a:r>
              <a:rPr lang="en-US" sz="2400" dirty="0" smtClean="0">
                <a:solidFill>
                  <a:srgbClr val="FF0000"/>
                </a:solidFill>
              </a:rPr>
              <a:t>ĐẶT VẤN ĐỀ</a:t>
            </a:r>
            <a:endParaRPr lang="en-US" sz="2400" dirty="0">
              <a:solidFill>
                <a:srgbClr val="FF0000"/>
              </a:solidFill>
            </a:endParaRPr>
          </a:p>
        </p:txBody>
      </p:sp>
      <p:sp>
        <p:nvSpPr>
          <p:cNvPr id="3" name="Content Placeholder 2"/>
          <p:cNvSpPr>
            <a:spLocks noGrp="1"/>
          </p:cNvSpPr>
          <p:nvPr>
            <p:ph idx="1"/>
          </p:nvPr>
        </p:nvSpPr>
        <p:spPr>
          <a:xfrm>
            <a:off x="314325" y="876300"/>
            <a:ext cx="8620125" cy="3383280"/>
          </a:xfrm>
        </p:spPr>
        <p:txBody>
          <a:bodyPr>
            <a:normAutofit/>
          </a:bodyPr>
          <a:lstStyle/>
          <a:p>
            <a:pPr algn="just">
              <a:lnSpc>
                <a:spcPct val="150000"/>
              </a:lnSpc>
              <a:buFont typeface="Wingdings" panose="05000000000000000000" charset="0"/>
              <a:buChar char="Ø"/>
            </a:pPr>
            <a:r>
              <a:rPr lang="vi-VN" altLang="en-US" sz="1400" b="0" dirty="0" smtClean="0">
                <a:solidFill>
                  <a:schemeClr val="tx1"/>
                </a:solidFill>
                <a:latin typeface="Calibri" panose="020F0502020204030204" charset="0"/>
                <a:cs typeface="Calibri" panose="020F0502020204030204" charset="0"/>
              </a:rPr>
              <a:t>Ứng dụng công nghệ thông tin trong việc giải quyết các vấn đề trong lĩnh vực giao thông đang là chủ đề nóng ở nước ta hiện nay.</a:t>
            </a:r>
            <a:endParaRPr lang="en-US" sz="1400" b="0" dirty="0" smtClean="0">
              <a:solidFill>
                <a:schemeClr val="tx1"/>
              </a:solidFill>
              <a:latin typeface="Calibri" panose="020F0502020204030204" charset="0"/>
              <a:cs typeface="Calibri" panose="020F0502020204030204" charset="0"/>
            </a:endParaRPr>
          </a:p>
          <a:p>
            <a:pPr algn="just">
              <a:lnSpc>
                <a:spcPct val="150000"/>
              </a:lnSpc>
              <a:buFont typeface="Wingdings" panose="05000000000000000000" charset="0"/>
              <a:buChar char="Ø"/>
            </a:pPr>
            <a:r>
              <a:rPr lang="vi-VN" altLang="en-US" sz="1400" b="0" dirty="0" smtClean="0">
                <a:solidFill>
                  <a:schemeClr val="tx1"/>
                </a:solidFill>
                <a:latin typeface="Calibri" panose="020F0502020204030204" charset="0"/>
                <a:cs typeface="Calibri" panose="020F0502020204030204" charset="0"/>
              </a:rPr>
              <a:t>Phát hiện và nhận dạng biển báo giao thông là một công cụ hỗ trợ trong hệ thống giao thông thông minh.	</a:t>
            </a:r>
            <a:endParaRPr lang="en-US" sz="1400" b="0" dirty="0" smtClean="0">
              <a:solidFill>
                <a:schemeClr val="tx1"/>
              </a:solidFill>
              <a:latin typeface="Calibri" panose="020F0502020204030204" charset="0"/>
              <a:cs typeface="Calibri" panose="020F0502020204030204" charset="0"/>
            </a:endParaRPr>
          </a:p>
          <a:p>
            <a:pPr algn="just">
              <a:lnSpc>
                <a:spcPct val="150000"/>
              </a:lnSpc>
              <a:buFont typeface="Wingdings" panose="05000000000000000000" charset="0"/>
              <a:buChar char="Ø"/>
            </a:pPr>
            <a:r>
              <a:rPr lang="vi-VN" altLang="en-US" sz="1400" b="0" dirty="0">
                <a:solidFill>
                  <a:schemeClr val="tx1"/>
                </a:solidFill>
                <a:latin typeface="Calibri" panose="020F0502020204030204" charset="0"/>
                <a:cs typeface="Calibri" panose="020F0502020204030204" charset="0"/>
              </a:rPr>
              <a:t>Đang phát triển và được ứng dụng trong ngành công nghiệp tự động hóa - thông minh:</a:t>
            </a:r>
            <a:endParaRPr lang="vi-VN" altLang="en-US" sz="1400" b="0" dirty="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a:solidFill>
                  <a:schemeClr val="tx1"/>
                </a:solidFill>
                <a:latin typeface="Calibri" panose="020F0502020204030204" charset="0"/>
                <a:cs typeface="Calibri" panose="020F0502020204030204" charset="0"/>
              </a:rPr>
              <a:t>   + </a:t>
            </a:r>
            <a:r>
              <a:rPr lang="vi-VN" altLang="en-US" sz="1400" dirty="0">
                <a:solidFill>
                  <a:schemeClr val="tx1"/>
                </a:solidFill>
                <a:latin typeface="Calibri" panose="020F0502020204030204" charset="0"/>
                <a:cs typeface="Calibri" panose="020F0502020204030204" charset="0"/>
              </a:rPr>
              <a:t>Một số nước phát triển:</a:t>
            </a:r>
            <a:r>
              <a:rPr lang="vi-VN" altLang="en-US" sz="1400" b="0" dirty="0">
                <a:solidFill>
                  <a:schemeClr val="tx1"/>
                </a:solidFill>
                <a:latin typeface="Calibri" panose="020F0502020204030204" charset="0"/>
                <a:cs typeface="Calibri" panose="020F0502020204030204" charset="0"/>
              </a:rPr>
              <a:t> Công trình nghiên cứu của Arturo de la Escalera, 1997; Auranuch Lorsakul, 2007; Andrzej Ruta, 2009, 2022; và Gauri A. Tagunde, 2012.</a:t>
            </a:r>
            <a:endParaRPr lang="vi-VN" altLang="en-US" sz="1400" b="0" dirty="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a:solidFill>
                  <a:schemeClr val="tx1"/>
                </a:solidFill>
                <a:latin typeface="Calibri" panose="020F0502020204030204" charset="0"/>
                <a:cs typeface="Calibri" panose="020F0502020204030204" charset="0"/>
              </a:rPr>
              <a:t>   + </a:t>
            </a:r>
            <a:r>
              <a:rPr lang="vi-VN" altLang="en-US" sz="1400" dirty="0">
                <a:solidFill>
                  <a:schemeClr val="tx1"/>
                </a:solidFill>
                <a:latin typeface="Calibri" panose="020F0502020204030204" charset="0"/>
                <a:cs typeface="Calibri" panose="020F0502020204030204" charset="0"/>
              </a:rPr>
              <a:t>Ở nước ta: </a:t>
            </a:r>
            <a:r>
              <a:rPr lang="vi-VN" altLang="en-US" sz="1400" b="0" dirty="0">
                <a:solidFill>
                  <a:schemeClr val="tx1"/>
                </a:solidFill>
                <a:latin typeface="Calibri" panose="020F0502020204030204" charset="0"/>
                <a:cs typeface="Calibri" panose="020F0502020204030204" charset="0"/>
              </a:rPr>
              <a:t>Công trình nghiên cứu Lê Thanh Tâm, 2009 hay Nguyễn Duy Khánh, 2011.</a:t>
            </a:r>
            <a:endParaRPr lang="vi-VN" altLang="en-US" sz="1400" b="0" dirty="0">
              <a:solidFill>
                <a:schemeClr val="tx1"/>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sz="2400" dirty="0" smtClean="0">
                <a:solidFill>
                  <a:srgbClr val="FF0000"/>
                </a:solidFill>
              </a:rPr>
              <a:t>1 - </a:t>
            </a:r>
            <a:r>
              <a:rPr lang="en-US" sz="2400" dirty="0" smtClean="0">
                <a:solidFill>
                  <a:srgbClr val="FF0000"/>
                </a:solidFill>
              </a:rPr>
              <a:t>ĐẶT VẤN ĐỀ</a:t>
            </a:r>
            <a:endParaRPr lang="en-US" sz="2400" dirty="0">
              <a:solidFill>
                <a:srgbClr val="FF0000"/>
              </a:solidFill>
            </a:endParaRPr>
          </a:p>
        </p:txBody>
      </p:sp>
      <p:pic>
        <p:nvPicPr>
          <p:cNvPr id="100" name="Content Placeholder 99"/>
          <p:cNvPicPr/>
          <p:nvPr>
            <p:ph sz="quarter" idx="3"/>
          </p:nvPr>
        </p:nvPicPr>
        <p:blipFill>
          <a:blip r:embed="rId1"/>
          <a:stretch>
            <a:fillRect/>
          </a:stretch>
        </p:blipFill>
        <p:spPr>
          <a:xfrm>
            <a:off x="-456565" y="1047750"/>
            <a:ext cx="2202815" cy="1747520"/>
          </a:xfrm>
          <a:prstGeom prst="rect">
            <a:avLst/>
          </a:prstGeom>
          <a:noFill/>
          <a:ln w="9525">
            <a:noFill/>
          </a:ln>
        </p:spPr>
      </p:pic>
      <p:pic>
        <p:nvPicPr>
          <p:cNvPr id="5" name="Picture 4"/>
          <p:cNvPicPr>
            <a:picLocks noChangeAspect="1"/>
          </p:cNvPicPr>
          <p:nvPr/>
        </p:nvPicPr>
        <p:blipFill>
          <a:blip r:embed="rId2"/>
          <a:stretch>
            <a:fillRect/>
          </a:stretch>
        </p:blipFill>
        <p:spPr>
          <a:xfrm>
            <a:off x="228600" y="2495550"/>
            <a:ext cx="2144395" cy="1593215"/>
          </a:xfrm>
          <a:prstGeom prst="rect">
            <a:avLst/>
          </a:prstGeom>
        </p:spPr>
      </p:pic>
      <p:sp>
        <p:nvSpPr>
          <p:cNvPr id="7" name="Content Placeholder 6"/>
          <p:cNvSpPr>
            <a:spLocks noGrp="1"/>
          </p:cNvSpPr>
          <p:nvPr>
            <p:ph sz="quarter" idx="2"/>
          </p:nvPr>
        </p:nvSpPr>
        <p:spPr>
          <a:xfrm>
            <a:off x="2584450" y="609600"/>
            <a:ext cx="6405245" cy="3326130"/>
          </a:xfrm>
        </p:spPr>
        <p:txBody>
          <a:bodyPr>
            <a:noAutofit/>
          </a:bodyPr>
          <a:p>
            <a:pPr algn="just">
              <a:lnSpc>
                <a:spcPct val="150000"/>
              </a:lnSpc>
              <a:buFont typeface="Wingdings" panose="05000000000000000000" charset="0"/>
              <a:buChar char="Ø"/>
            </a:pPr>
            <a:r>
              <a:rPr lang="vi-VN" altLang="en-US" sz="1400" dirty="0" smtClean="0">
                <a:solidFill>
                  <a:schemeClr val="tx1"/>
                </a:solidFill>
                <a:latin typeface="Calibri" panose="020F0502020204030204" charset="0"/>
                <a:cs typeface="Calibri" panose="020F0502020204030204" charset="0"/>
              </a:rPr>
              <a:t>Bài toán cần giải quyết:</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buFont typeface="Wingdings" panose="05000000000000000000" charset="0"/>
              <a:buNone/>
            </a:pPr>
            <a:r>
              <a:rPr lang="vi-VN" altLang="en-US" sz="1400" b="0" dirty="0" smtClean="0">
                <a:solidFill>
                  <a:schemeClr val="tx1"/>
                </a:solidFill>
                <a:latin typeface="Calibri" panose="020F0502020204030204" charset="0"/>
                <a:cs typeface="Calibri" panose="020F0502020204030204" charset="0"/>
              </a:rPr>
              <a:t>    - Nhận diện và phát hiện được biển báo*</a:t>
            </a:r>
            <a:endParaRPr lang="vi-VN" altLang="en-US" sz="1400" b="0" dirty="0" smtClean="0">
              <a:solidFill>
                <a:schemeClr val="tx1"/>
              </a:solidFill>
              <a:latin typeface="Calibri" panose="020F0502020204030204" charset="0"/>
              <a:cs typeface="Calibri" panose="020F0502020204030204" charset="0"/>
            </a:endParaRPr>
          </a:p>
          <a:p>
            <a:pPr marL="0" indent="0" algn="just">
              <a:lnSpc>
                <a:spcPct val="150000"/>
              </a:lnSpc>
              <a:buFont typeface="Wingdings" panose="05000000000000000000" charset="0"/>
              <a:buNone/>
            </a:pPr>
            <a:r>
              <a:rPr lang="vi-VN" altLang="en-US" sz="1400" b="0" dirty="0" smtClean="0">
                <a:solidFill>
                  <a:schemeClr val="tx1"/>
                </a:solidFill>
                <a:latin typeface="Calibri" panose="020F0502020204030204" charset="0"/>
                <a:cs typeface="Calibri" panose="020F0502020204030204" charset="0"/>
              </a:rPr>
              <a:t>    - Phân loại biển báo **</a:t>
            </a:r>
            <a:endParaRPr lang="en-US" sz="1400" b="0" dirty="0" smtClean="0">
              <a:solidFill>
                <a:schemeClr val="tx1"/>
              </a:solidFill>
              <a:latin typeface="Calibri" panose="020F0502020204030204" charset="0"/>
              <a:cs typeface="Calibri" panose="020F0502020204030204" charset="0"/>
            </a:endParaRPr>
          </a:p>
          <a:p>
            <a:pPr algn="just">
              <a:lnSpc>
                <a:spcPct val="150000"/>
              </a:lnSpc>
              <a:buFont typeface="Wingdings" panose="05000000000000000000" charset="0"/>
              <a:buChar char="Ø"/>
            </a:pPr>
            <a:r>
              <a:rPr lang="vi-VN" altLang="en-US" sz="1400" b="0" dirty="0" smtClean="0">
                <a:solidFill>
                  <a:schemeClr val="tx1"/>
                </a:solidFill>
                <a:latin typeface="Calibri" panose="020F0502020204030204" charset="0"/>
                <a:cs typeface="Calibri" panose="020F0502020204030204" charset="0"/>
              </a:rPr>
              <a:t>*Bài toán nhận diện biển báo phải được </a:t>
            </a:r>
            <a:r>
              <a:rPr lang="vi-VN" altLang="en-US" sz="1400" dirty="0" smtClean="0">
                <a:solidFill>
                  <a:schemeClr val="tx1"/>
                </a:solidFill>
                <a:latin typeface="Calibri" panose="020F0502020204030204" charset="0"/>
                <a:cs typeface="Calibri" panose="020F0502020204030204" charset="0"/>
              </a:rPr>
              <a:t>detect </a:t>
            </a:r>
            <a:r>
              <a:rPr lang="vi-VN" altLang="en-US" sz="1400" b="0" dirty="0" smtClean="0">
                <a:solidFill>
                  <a:schemeClr val="tx1"/>
                </a:solidFill>
                <a:latin typeface="Calibri" panose="020F0502020204030204" charset="0"/>
                <a:cs typeface="Calibri" panose="020F0502020204030204" charset="0"/>
              </a:rPr>
              <a:t>biển báo trong hình và đồng thời nhận diện đó là biển báo giao thông loại gì?</a:t>
            </a:r>
            <a:endParaRPr lang="vi-VN" altLang="en-US" sz="1400" b="0" dirty="0" smtClean="0">
              <a:solidFill>
                <a:schemeClr val="tx1"/>
              </a:solidFill>
              <a:latin typeface="Calibri" panose="020F0502020204030204" charset="0"/>
              <a:cs typeface="Calibri" panose="020F0502020204030204" charset="0"/>
            </a:endParaRPr>
          </a:p>
          <a:p>
            <a:pPr algn="just">
              <a:lnSpc>
                <a:spcPct val="150000"/>
              </a:lnSpc>
              <a:buFont typeface="Wingdings" panose="05000000000000000000" charset="0"/>
              <a:buChar char="Ø"/>
            </a:pPr>
            <a:r>
              <a:rPr lang="vi-VN" altLang="en-US" sz="1400" b="0" dirty="0" smtClean="0">
                <a:solidFill>
                  <a:schemeClr val="tx1"/>
                </a:solidFill>
                <a:latin typeface="Calibri" panose="020F0502020204030204" charset="0"/>
                <a:cs typeface="Calibri" panose="020F0502020204030204" charset="0"/>
              </a:rPr>
              <a:t>Bài toán </a:t>
            </a:r>
            <a:r>
              <a:rPr lang="vi-VN" altLang="en-US" sz="1400" dirty="0" smtClean="0">
                <a:solidFill>
                  <a:schemeClr val="tx1"/>
                </a:solidFill>
                <a:latin typeface="Calibri" panose="020F0502020204030204" charset="0"/>
                <a:cs typeface="Calibri" panose="020F0502020204030204" charset="0"/>
              </a:rPr>
              <a:t>Phân Loại Biển Báo**</a:t>
            </a:r>
            <a:r>
              <a:rPr lang="vi-VN" altLang="en-US" sz="1400" b="0" dirty="0" smtClean="0">
                <a:solidFill>
                  <a:schemeClr val="tx1"/>
                </a:solidFill>
                <a:latin typeface="Calibri" panose="020F0502020204030204" charset="0"/>
                <a:cs typeface="Calibri" panose="020F0502020204030204" charset="0"/>
              </a:rPr>
              <a:t> thì </a:t>
            </a:r>
            <a:r>
              <a:rPr lang="vi-VN" altLang="en-US" sz="1400" dirty="0" smtClean="0">
                <a:solidFill>
                  <a:schemeClr val="tx1"/>
                </a:solidFill>
                <a:latin typeface="Calibri" panose="020F0502020204030204" charset="0"/>
                <a:cs typeface="Calibri" panose="020F0502020204030204" charset="0"/>
              </a:rPr>
              <a:t>INPUT </a:t>
            </a:r>
            <a:r>
              <a:rPr lang="vi-VN" altLang="en-US" sz="1400" b="0" dirty="0" smtClean="0">
                <a:solidFill>
                  <a:schemeClr val="tx1"/>
                </a:solidFill>
                <a:latin typeface="Calibri" panose="020F0502020204030204" charset="0"/>
                <a:cs typeface="Calibri" panose="020F0502020204030204" charset="0"/>
              </a:rPr>
              <a:t>sẽ là các ảnh biển báo và ta sẽ phân loại biển báo đó là gì? </a:t>
            </a:r>
            <a:r>
              <a:rPr lang="vi-VN" altLang="en-US" sz="1400" dirty="0" smtClean="0">
                <a:solidFill>
                  <a:schemeClr val="tx1"/>
                </a:solidFill>
                <a:latin typeface="Calibri" panose="020F0502020204030204" charset="0"/>
                <a:cs typeface="Calibri" panose="020F0502020204030204" charset="0"/>
              </a:rPr>
              <a:t>Ví dụ:</a:t>
            </a:r>
            <a:r>
              <a:rPr lang="vi-VN" altLang="en-US" sz="1400" b="0" dirty="0" smtClean="0">
                <a:solidFill>
                  <a:schemeClr val="tx1"/>
                </a:solidFill>
                <a:latin typeface="Calibri" panose="020F0502020204030204" charset="0"/>
                <a:cs typeface="Calibri" panose="020F0502020204030204" charset="0"/>
              </a:rPr>
              <a:t> Biển báo đường ưu tiên, cấm tốc độ 50km/h, cấm quay đầu xe,...</a:t>
            </a:r>
            <a:endParaRPr lang="en-US" sz="1400" b="0" dirty="0" smtClean="0">
              <a:solidFill>
                <a:schemeClr val="tx1"/>
              </a:solidFill>
              <a:latin typeface="Calibri" panose="020F0502020204030204" charset="0"/>
              <a:cs typeface="Calibri" panose="020F0502020204030204" charset="0"/>
            </a:endParaRPr>
          </a:p>
          <a:p>
            <a:pPr marL="0" indent="0" algn="just">
              <a:lnSpc>
                <a:spcPct val="150000"/>
              </a:lnSpc>
              <a:buFont typeface="Wingdings" panose="05000000000000000000" charset="0"/>
              <a:buNone/>
            </a:pPr>
            <a:endParaRPr lang="vi-VN" altLang="en-US" sz="1400" b="0" dirty="0">
              <a:solidFill>
                <a:schemeClr val="tx1"/>
              </a:solidFill>
              <a:latin typeface="Calibri" panose="020F0502020204030204" charset="0"/>
              <a:cs typeface="Calibri" panose="020F0502020204030204" charset="0"/>
            </a:endParaRPr>
          </a:p>
          <a:p>
            <a:pPr marL="0" indent="0" algn="just">
              <a:lnSpc>
                <a:spcPct val="150000"/>
              </a:lnSpc>
              <a:buNone/>
            </a:pPr>
            <a:r>
              <a:rPr lang="vi-VN" altLang="en-US" sz="1400" b="0" dirty="0">
                <a:solidFill>
                  <a:schemeClr val="tx1"/>
                </a:solidFill>
                <a:latin typeface="Calibri" panose="020F0502020204030204" charset="0"/>
                <a:cs typeface="Calibri" panose="020F0502020204030204" charset="0"/>
              </a:rPr>
              <a:t>   </a:t>
            </a:r>
            <a:endParaRPr lang="vi-VN" altLang="en-US" sz="1400" b="0" dirty="0">
              <a:solidFill>
                <a:schemeClr val="tx1"/>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473075"/>
            <a:ext cx="8911590" cy="4831080"/>
          </a:xfrm>
          <a:prstGeom prst="rect">
            <a:avLst/>
          </a:prstGeom>
        </p:spPr>
        <p:txBody>
          <a:bodyPr wrap="square">
            <a:spAutoFit/>
          </a:bodyPr>
          <a:lstStyle/>
          <a:p>
            <a:pPr marL="285750" lvl="0" indent="-285750">
              <a:lnSpc>
                <a:spcPct val="150000"/>
              </a:lnSpc>
              <a:buFont typeface="Wingdings" panose="05000000000000000000" charset="0"/>
              <a:buChar char="q"/>
            </a:pPr>
            <a:r>
              <a:rPr lang="vi-VN" altLang="en-US" sz="1400" b="1" dirty="0" err="1">
                <a:solidFill>
                  <a:schemeClr val="tx1"/>
                </a:solidFill>
                <a:latin typeface="Calibri" panose="020F0502020204030204" charset="0"/>
                <a:cs typeface="Calibri" panose="020F0502020204030204" charset="0"/>
              </a:rPr>
              <a:t>Input</a:t>
            </a:r>
            <a:r>
              <a:rPr lang="en-US" sz="1400" dirty="0">
                <a:solidFill>
                  <a:schemeClr val="tx1"/>
                </a:solidFill>
                <a:latin typeface="Calibri" panose="020F0502020204030204" charset="0"/>
                <a:cs typeface="Calibri" panose="020F0502020204030204" charset="0"/>
              </a:rPr>
              <a:t>: </a:t>
            </a:r>
            <a:r>
              <a:rPr lang="vi-VN" altLang="en-US" sz="1400" dirty="0">
                <a:solidFill>
                  <a:schemeClr val="tx1"/>
                </a:solidFill>
                <a:latin typeface="Calibri" panose="020F0502020204030204" charset="0"/>
                <a:cs typeface="Calibri" panose="020F0502020204030204" charset="0"/>
              </a:rPr>
              <a:t>Một ảnh kích thước 32 x 32.</a:t>
            </a:r>
            <a:endParaRPr lang="vi-VN" altLang="en-US" sz="1400" dirty="0">
              <a:solidFill>
                <a:schemeClr val="tx1"/>
              </a:solidFill>
              <a:latin typeface="Calibri" panose="020F0502020204030204" charset="0"/>
              <a:cs typeface="Calibri" panose="020F0502020204030204" charset="0"/>
            </a:endParaRPr>
          </a:p>
          <a:p>
            <a:pPr marL="285750" lvl="0" indent="-285750">
              <a:lnSpc>
                <a:spcPct val="150000"/>
              </a:lnSpc>
              <a:buFont typeface="Wingdings" panose="05000000000000000000" charset="0"/>
              <a:buChar char="q"/>
            </a:pPr>
            <a:r>
              <a:rPr lang="vi-VN" altLang="en-US" sz="1400" b="1" dirty="0">
                <a:solidFill>
                  <a:schemeClr val="tx1"/>
                </a:solidFill>
                <a:latin typeface="Calibri" panose="020F0502020204030204" charset="0"/>
                <a:cs typeface="Calibri" panose="020F0502020204030204" charset="0"/>
              </a:rPr>
              <a:t>Output</a:t>
            </a:r>
            <a:r>
              <a:rPr lang="vi-VN" altLang="en-US" sz="1400" dirty="0">
                <a:solidFill>
                  <a:schemeClr val="tx1"/>
                </a:solidFill>
                <a:latin typeface="Calibri" panose="020F0502020204030204" charset="0"/>
                <a:cs typeface="Calibri" panose="020F0502020204030204" charset="0"/>
              </a:rPr>
              <a:t>: Biển báo gì, thuộc lớp</a:t>
            </a:r>
            <a:r>
              <a:rPr lang="vi-VN" altLang="en-US" sz="1400" dirty="0">
                <a:solidFill>
                  <a:schemeClr val="tx1"/>
                </a:solidFill>
                <a:latin typeface="Calibri" panose="020F0502020204030204" charset="0"/>
                <a:cs typeface="Calibri" panose="020F0502020204030204" charset="0"/>
                <a:sym typeface="+mn-ea"/>
              </a:rPr>
              <a:t>(class)</a:t>
            </a:r>
            <a:r>
              <a:rPr lang="vi-VN" altLang="en-US" sz="1400" dirty="0">
                <a:solidFill>
                  <a:schemeClr val="tx1"/>
                </a:solidFill>
                <a:latin typeface="Calibri" panose="020F0502020204030204" charset="0"/>
                <a:cs typeface="Calibri" panose="020F0502020204030204" charset="0"/>
              </a:rPr>
              <a:t> nào và độ chính xác.</a:t>
            </a:r>
            <a:endParaRPr lang="vi-VN" altLang="en-US" sz="1400" dirty="0">
              <a:solidFill>
                <a:schemeClr val="tx1"/>
              </a:solidFill>
              <a:latin typeface="Calibri" panose="020F0502020204030204" charset="0"/>
              <a:cs typeface="Calibri" panose="020F0502020204030204" charset="0"/>
            </a:endParaRPr>
          </a:p>
          <a:p>
            <a:pPr marL="285750" lvl="0" indent="-285750">
              <a:lnSpc>
                <a:spcPct val="150000"/>
              </a:lnSpc>
              <a:buFont typeface="Wingdings" panose="05000000000000000000" charset="0"/>
              <a:buChar char="q"/>
            </a:pPr>
            <a:r>
              <a:rPr lang="vi-VN" altLang="en-US" sz="1400" b="1" dirty="0">
                <a:solidFill>
                  <a:schemeClr val="tx1"/>
                </a:solidFill>
                <a:latin typeface="Calibri" panose="020F0502020204030204" charset="0"/>
                <a:cs typeface="Calibri" panose="020F0502020204030204" charset="0"/>
              </a:rPr>
              <a:t>Dataset</a:t>
            </a:r>
            <a:r>
              <a:rPr lang="vi-VN" altLang="en-US" sz="1400" dirty="0">
                <a:solidFill>
                  <a:schemeClr val="tx1"/>
                </a:solidFill>
                <a:latin typeface="Calibri" panose="020F0502020204030204" charset="0"/>
                <a:cs typeface="Calibri" panose="020F0502020204030204" charset="0"/>
              </a:rPr>
              <a:t>: Sử dụng bộ dữ liệu biển báo giao thông </a:t>
            </a:r>
            <a:r>
              <a:rPr lang="vi-VN" altLang="en-US" sz="1400" b="1" dirty="0">
                <a:solidFill>
                  <a:schemeClr val="tx1"/>
                </a:solidFill>
                <a:latin typeface="Calibri" panose="020F0502020204030204" charset="0"/>
                <a:cs typeface="Calibri" panose="020F0502020204030204" charset="0"/>
              </a:rPr>
              <a:t>German Traffic Sign</a:t>
            </a:r>
            <a:r>
              <a:rPr lang="vi-VN" altLang="en-US" sz="1400" dirty="0">
                <a:solidFill>
                  <a:schemeClr val="tx1"/>
                </a:solidFill>
                <a:latin typeface="Calibri" panose="020F0502020204030204" charset="0"/>
                <a:cs typeface="Calibri" panose="020F0502020204030204" charset="0"/>
              </a:rPr>
              <a:t> trên </a:t>
            </a:r>
            <a:r>
              <a:rPr lang="vi-VN" altLang="en-US" sz="1400" b="1" dirty="0">
                <a:solidFill>
                  <a:schemeClr val="tx1"/>
                </a:solidFill>
                <a:latin typeface="Calibri" panose="020F0502020204030204" charset="0"/>
                <a:cs typeface="Calibri" panose="020F0502020204030204" charset="0"/>
              </a:rPr>
              <a:t>Kaggle.com</a:t>
            </a:r>
            <a:r>
              <a:rPr lang="vi-VN" altLang="en-US" sz="1400" dirty="0">
                <a:solidFill>
                  <a:schemeClr val="tx1"/>
                </a:solidFill>
                <a:latin typeface="Calibri" panose="020F0502020204030204" charset="0"/>
                <a:cs typeface="Calibri" panose="020F0502020204030204" charset="0"/>
              </a:rPr>
              <a:t> </a:t>
            </a:r>
            <a:endParaRPr lang="vi-VN" altLang="en-US" sz="1400" dirty="0">
              <a:solidFill>
                <a:schemeClr val="tx1"/>
              </a:solidFill>
              <a:latin typeface="Calibri" panose="020F0502020204030204" charset="0"/>
              <a:cs typeface="Calibri" panose="020F0502020204030204" charset="0"/>
            </a:endParaRPr>
          </a:p>
          <a:p>
            <a:pPr marL="285750" lvl="0" indent="-285750">
              <a:lnSpc>
                <a:spcPct val="150000"/>
              </a:lnSpc>
              <a:buFont typeface="Wingdings" panose="05000000000000000000" charset="0"/>
              <a:buChar char="q"/>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lvl="0">
              <a:lnSpc>
                <a:spcPct val="150000"/>
              </a:lnSpc>
            </a:pPr>
            <a:endParaRPr lang="vi-VN" altLang="en-US" sz="1400" dirty="0">
              <a:solidFill>
                <a:schemeClr val="tx1"/>
              </a:solidFill>
              <a:latin typeface="Calibri" panose="020F0502020204030204" charset="0"/>
              <a:cs typeface="Calibri" panose="020F0502020204030204" charset="0"/>
            </a:endParaRPr>
          </a:p>
          <a:p>
            <a:pPr marL="285750" lvl="0" indent="-285750">
              <a:lnSpc>
                <a:spcPct val="150000"/>
              </a:lnSpc>
              <a:buFont typeface="Wingdings" panose="05000000000000000000" charset="0"/>
              <a:buChar char="q"/>
            </a:pPr>
            <a:r>
              <a:rPr lang="vi-VN" altLang="en-US" sz="1400" b="1" dirty="0">
                <a:solidFill>
                  <a:schemeClr val="tx1"/>
                </a:solidFill>
                <a:latin typeface="Calibri" panose="020F0502020204030204" charset="0"/>
                <a:cs typeface="Calibri" panose="020F0502020204030204" charset="0"/>
              </a:rPr>
              <a:t>Tiền xử lý dữ liệu</a:t>
            </a:r>
            <a:r>
              <a:rPr lang="vi-VN" altLang="en-US" sz="1400" dirty="0">
                <a:solidFill>
                  <a:schemeClr val="tx1"/>
                </a:solidFill>
                <a:latin typeface="Calibri" panose="020F0502020204030204" charset="0"/>
                <a:cs typeface="Calibri" panose="020F0502020204030204" charset="0"/>
              </a:rPr>
              <a:t>: Resize </a:t>
            </a:r>
            <a:r>
              <a:rPr lang="vi-VN" altLang="en-US" sz="1400" dirty="0">
                <a:solidFill>
                  <a:schemeClr val="tx1"/>
                </a:solidFill>
                <a:latin typeface="Calibri" panose="020F0502020204030204" charset="0"/>
                <a:cs typeface="Calibri" panose="020F0502020204030204" charset="0"/>
              </a:rPr>
              <a:t>ảnh, scale dữ liệu,...</a:t>
            </a:r>
            <a:endParaRPr lang="vi-VN" altLang="en-US" sz="1400" dirty="0">
              <a:solidFill>
                <a:schemeClr val="tx1"/>
              </a:solidFill>
              <a:latin typeface="Calibri" panose="020F0502020204030204" charset="0"/>
              <a:cs typeface="Calibri" panose="020F0502020204030204" charset="0"/>
            </a:endParaRPr>
          </a:p>
          <a:p>
            <a:pPr marL="285750" lvl="0" indent="-285750">
              <a:lnSpc>
                <a:spcPct val="150000"/>
              </a:lnSpc>
              <a:buFont typeface="Wingdings" panose="05000000000000000000" charset="0"/>
              <a:buChar char="q"/>
            </a:pPr>
            <a:r>
              <a:rPr lang="vi-VN" altLang="en-US" sz="1400" dirty="0">
                <a:solidFill>
                  <a:schemeClr val="tx1"/>
                </a:solidFill>
                <a:latin typeface="Calibri" panose="020F0502020204030204" charset="0"/>
                <a:cs typeface="Calibri" panose="020F0502020204030204" charset="0"/>
              </a:rPr>
              <a:t>Cần xây dựng và </a:t>
            </a:r>
            <a:r>
              <a:rPr lang="vi-VN" altLang="en-US" sz="1400" b="1" dirty="0">
                <a:solidFill>
                  <a:schemeClr val="tx1"/>
                </a:solidFill>
                <a:latin typeface="Calibri" panose="020F0502020204030204" charset="0"/>
                <a:cs typeface="Calibri" panose="020F0502020204030204" charset="0"/>
              </a:rPr>
              <a:t>train </a:t>
            </a:r>
            <a:r>
              <a:rPr lang="vi-VN" altLang="en-US" sz="1400" dirty="0">
                <a:solidFill>
                  <a:schemeClr val="tx1"/>
                </a:solidFill>
                <a:latin typeface="Calibri" panose="020F0502020204030204" charset="0"/>
                <a:cs typeface="Calibri" panose="020F0502020204030204" charset="0"/>
              </a:rPr>
              <a:t>một </a:t>
            </a:r>
            <a:r>
              <a:rPr lang="vi-VN" altLang="en-US" sz="1400" b="1" dirty="0">
                <a:solidFill>
                  <a:schemeClr val="tx1"/>
                </a:solidFill>
                <a:latin typeface="Calibri" panose="020F0502020204030204" charset="0"/>
                <a:cs typeface="Calibri" panose="020F0502020204030204" charset="0"/>
              </a:rPr>
              <a:t>model CNN </a:t>
            </a:r>
            <a:r>
              <a:rPr lang="vi-VN" altLang="en-US" sz="1400" dirty="0">
                <a:solidFill>
                  <a:schemeClr val="tx1"/>
                </a:solidFill>
                <a:latin typeface="Calibri" panose="020F0502020204030204" charset="0"/>
                <a:cs typeface="Calibri" panose="020F0502020204030204" charset="0"/>
              </a:rPr>
              <a:t>để dự đoán ảnh thuộc lớp nào.</a:t>
            </a:r>
            <a:endParaRPr lang="vi-VN" altLang="en-US" sz="1400" dirty="0">
              <a:solidFill>
                <a:schemeClr val="tx1"/>
              </a:solidFill>
              <a:latin typeface="Calibri" panose="020F0502020204030204" charset="0"/>
              <a:cs typeface="Calibri" panose="020F0502020204030204" charset="0"/>
            </a:endParaRPr>
          </a:p>
          <a:p>
            <a:pPr lvl="0"/>
            <a:endParaRPr lang="vi-VN" altLang="en-US" sz="1400" dirty="0">
              <a:solidFill>
                <a:schemeClr val="tx1"/>
              </a:solidFill>
              <a:latin typeface="Calibri" panose="020F0502020204030204" charset="0"/>
              <a:cs typeface="Calibri" panose="020F0502020204030204" charset="0"/>
            </a:endParaRPr>
          </a:p>
          <a:p>
            <a:pPr lvl="0"/>
            <a:endParaRPr lang="vi-VN" altLang="en-US" sz="1400" dirty="0">
              <a:solidFill>
                <a:schemeClr val="tx1"/>
              </a:solidFill>
              <a:latin typeface="Calibri" panose="020F0502020204030204" charset="0"/>
              <a:cs typeface="Calibri" panose="020F0502020204030204" charset="0"/>
            </a:endParaRPr>
          </a:p>
          <a:p>
            <a:pPr lvl="0"/>
            <a:endParaRPr lang="vi-VN" altLang="en-US" sz="1400" dirty="0">
              <a:solidFill>
                <a:schemeClr val="tx1"/>
              </a:solidFill>
              <a:latin typeface="Calibri" panose="020F0502020204030204" charset="0"/>
              <a:cs typeface="Calibri" panose="020F0502020204030204" charset="0"/>
            </a:endParaRPr>
          </a:p>
          <a:p>
            <a:pPr lvl="0"/>
            <a:endParaRPr lang="vi-VN" altLang="en-US" sz="1400" dirty="0">
              <a:solidFill>
                <a:schemeClr val="tx1"/>
              </a:solidFill>
              <a:latin typeface="Calibri" panose="020F0502020204030204" charset="0"/>
              <a:cs typeface="Calibri" panose="020F0502020204030204" charset="0"/>
            </a:endParaRPr>
          </a:p>
        </p:txBody>
      </p:sp>
      <p:sp>
        <p:nvSpPr>
          <p:cNvPr id="11"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12" name="Title 1"/>
          <p:cNvSpPr>
            <a:spLocks noGrp="1"/>
          </p:cNvSpPr>
          <p:nvPr>
            <p:ph type="title"/>
          </p:nvPr>
        </p:nvSpPr>
        <p:spPr/>
        <p:txBody>
          <a:bodyPr/>
          <a:lstStyle/>
          <a:p>
            <a:r>
              <a:rPr lang="vi-VN" altLang="en-US" sz="2400" dirty="0">
                <a:solidFill>
                  <a:srgbClr val="FF0000"/>
                </a:solidFill>
                <a:latin typeface="Calibri" panose="020F0502020204030204" charset="0"/>
                <a:cs typeface="Calibri" panose="020F0502020204030204" charset="0"/>
              </a:rPr>
              <a:t>1 - PHÂN TÍCH BÀI TOÁN</a:t>
            </a:r>
            <a:endParaRPr lang="vi-VN" altLang="en-US" sz="2400" dirty="0">
              <a:solidFill>
                <a:srgbClr val="FF0000"/>
              </a:solidFill>
              <a:latin typeface="Calibri" panose="020F0502020204030204" charset="0"/>
              <a:cs typeface="Calibri" panose="020F0502020204030204" charset="0"/>
            </a:endParaRPr>
          </a:p>
        </p:txBody>
      </p:sp>
      <p:pic>
        <p:nvPicPr>
          <p:cNvPr id="102" name="Content Placeholder 101"/>
          <p:cNvPicPr/>
          <p:nvPr>
            <p:ph idx="1"/>
          </p:nvPr>
        </p:nvPicPr>
        <p:blipFill>
          <a:blip r:embed="rId1"/>
          <a:stretch>
            <a:fillRect/>
          </a:stretch>
        </p:blipFill>
        <p:spPr>
          <a:xfrm>
            <a:off x="1905000" y="1733550"/>
            <a:ext cx="5230495" cy="182435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3181296"/>
            <a:ext cx="3484245" cy="337185"/>
          </a:xfrm>
          <a:prstGeom prst="rect">
            <a:avLst/>
          </a:prstGeom>
        </p:spPr>
        <p:txBody>
          <a:bodyPr wrap="none">
            <a:spAutoFit/>
          </a:bodyPr>
          <a:lstStyle/>
          <a:p>
            <a:pPr marL="285750" lvl="0" indent="-285750">
              <a:buFont typeface="Wingdings" panose="05000000000000000000" charset="0"/>
              <a:buChar char="Ø"/>
            </a:pPr>
            <a:r>
              <a:rPr lang="vi-VN" altLang="en-US" sz="1600" b="1" dirty="0">
                <a:solidFill>
                  <a:schemeClr val="accent1"/>
                </a:solidFill>
                <a:latin typeface="Calibri" panose="020F0502020204030204" charset="0"/>
                <a:cs typeface="Calibri" panose="020F0502020204030204" charset="0"/>
              </a:rPr>
              <a:t>Tích chập trong không gian </a:t>
            </a:r>
            <a:r>
              <a:rPr lang="vi-VN" altLang="en-US" sz="1600" b="1" dirty="0">
                <a:solidFill>
                  <a:schemeClr val="accent1"/>
                </a:solidFill>
                <a:latin typeface="Calibri" panose="020F0502020204030204" charset="0"/>
                <a:cs typeface="Calibri" panose="020F0502020204030204" charset="0"/>
              </a:rPr>
              <a:t>2 chiều</a:t>
            </a:r>
            <a:r>
              <a:rPr lang="en-US" sz="1600" dirty="0">
                <a:solidFill>
                  <a:schemeClr val="accent1"/>
                </a:solidFill>
                <a:latin typeface="Calibri" panose="020F0502020204030204" charset="0"/>
                <a:cs typeface="Calibri" panose="020F0502020204030204" charset="0"/>
              </a:rPr>
              <a:t>: </a:t>
            </a:r>
            <a:endParaRPr lang="en-US" sz="1600" dirty="0">
              <a:solidFill>
                <a:schemeClr val="accent1"/>
              </a:solidFill>
              <a:latin typeface="Calibri" panose="020F0502020204030204" charset="0"/>
              <a:cs typeface="Calibri" panose="020F0502020204030204" charset="0"/>
            </a:endParaRPr>
          </a:p>
        </p:txBody>
      </p:sp>
      <p:sp>
        <p:nvSpPr>
          <p:cNvPr id="12" name="Title 1"/>
          <p:cNvSpPr>
            <a:spLocks noGrp="1"/>
          </p:cNvSpPr>
          <p:nvPr>
            <p:ph type="title"/>
          </p:nvPr>
        </p:nvSpPr>
        <p:spPr/>
        <p:txBody>
          <a:bodyPr/>
          <a:lstStyle/>
          <a:p>
            <a:r>
              <a:rPr lang="vi-VN" altLang="en-US" sz="2400" dirty="0">
                <a:solidFill>
                  <a:srgbClr val="FF0000"/>
                </a:solidFill>
                <a:latin typeface="Calibri" panose="020F0502020204030204" charset="0"/>
                <a:cs typeface="Calibri" panose="020F0502020204030204" charset="0"/>
              </a:rPr>
              <a:t>2 - CƠ SỞ LÝ </a:t>
            </a:r>
            <a:r>
              <a:rPr lang="vi-VN" altLang="en-US" sz="2400" dirty="0">
                <a:solidFill>
                  <a:srgbClr val="FF0000"/>
                </a:solidFill>
                <a:latin typeface="Calibri" panose="020F0502020204030204" charset="0"/>
                <a:cs typeface="Calibri" panose="020F0502020204030204" charset="0"/>
              </a:rPr>
              <a:t>THUYẾT </a:t>
            </a:r>
            <a:endParaRPr lang="vi-VN" altLang="en-US" sz="2400" dirty="0">
              <a:solidFill>
                <a:srgbClr val="FF0000"/>
              </a:solidFill>
              <a:latin typeface="Calibri" panose="020F0502020204030204" charset="0"/>
              <a:cs typeface="Calibri" panose="020F0502020204030204" charset="0"/>
            </a:endParaRPr>
          </a:p>
        </p:txBody>
      </p:sp>
      <p:sp>
        <p:nvSpPr>
          <p:cNvPr id="13" name="Rectangle 20"/>
          <p:cNvSpPr>
            <a:spLocks noChangeArrowheads="1"/>
          </p:cNvSpPr>
          <p:nvPr/>
        </p:nvSpPr>
        <p:spPr bwMode="auto">
          <a:xfrm>
            <a:off x="720064" y="650240"/>
            <a:ext cx="6760210" cy="129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vi-VN" altLang="en-US" sz="2000" b="1" i="0" u="none" strike="noStrike" cap="none" normalizeH="0" baseline="0" dirty="0" smtClean="0">
                <a:ln>
                  <a:noFill/>
                </a:ln>
                <a:solidFill>
                  <a:schemeClr val="accent1"/>
                </a:solidFill>
                <a:effectLst/>
                <a:latin typeface="Calibri" panose="020F0502020204030204" charset="0"/>
                <a:ea typeface="Times New Roman" panose="02020603050405020304" pitchFamily="18" charset="0"/>
                <a:cs typeface="Calibri" panose="020F0502020204030204" charset="0"/>
              </a:rPr>
              <a:t>Convolutional Neural Network</a:t>
            </a:r>
            <a:r>
              <a:rPr kumimoji="0" lang="en-US" sz="2000" b="1" i="0" u="none" strike="noStrike" cap="none" normalizeH="0" baseline="0" dirty="0" smtClean="0">
                <a:ln>
                  <a:noFill/>
                </a:ln>
                <a:solidFill>
                  <a:schemeClr val="accent1"/>
                </a:solidFill>
                <a:effectLst/>
                <a:latin typeface="Calibri" panose="020F0502020204030204" charset="0"/>
                <a:ea typeface="Times New Roman" panose="02020603050405020304" pitchFamily="18" charset="0"/>
                <a:cs typeface="Calibri" panose="020F0502020204030204" charset="0"/>
              </a:rPr>
              <a:t>: </a:t>
            </a:r>
            <a:endParaRPr kumimoji="0" lang="en-US" sz="2000" b="1" i="0" u="none" strike="noStrike" cap="none" normalizeH="0" baseline="0" dirty="0" smtClean="0">
              <a:ln>
                <a:noFill/>
              </a:ln>
              <a:solidFill>
                <a:schemeClr val="accent1"/>
              </a:solidFill>
              <a:effectLst/>
              <a:latin typeface="Calibri" panose="020F0502020204030204" charset="0"/>
              <a:ea typeface="Times New Roman" panose="02020603050405020304" pitchFamily="18" charset="0"/>
              <a:cs typeface="Calibri" panose="020F0502020204030204" charset="0"/>
            </a:endParaRPr>
          </a:p>
          <a:p>
            <a:pPr marL="0" marR="0" lvl="0" indent="0" algn="just" defTabSz="914400" rtl="0" eaLnBrk="1" fontAlgn="base" latinLnBrk="0" hangingPunct="1">
              <a:lnSpc>
                <a:spcPct val="150000"/>
              </a:lnSpc>
              <a:spcBef>
                <a:spcPct val="0"/>
              </a:spcBef>
              <a:spcAft>
                <a:spcPct val="0"/>
              </a:spcAft>
              <a:buClrTx/>
              <a:buSzTx/>
              <a:buFontTx/>
              <a:buNone/>
            </a:pPr>
            <a:r>
              <a:rPr kumimoji="0" lang="vi-VN" altLang="en-US" b="0" i="0" u="none" strike="noStrike" cap="none" normalizeH="0" baseline="0" dirty="0" err="1" smtClean="0">
                <a:ln>
                  <a:noFill/>
                </a:ln>
                <a:solidFill>
                  <a:schemeClr val="accent1"/>
                </a:solidFill>
                <a:effectLst/>
                <a:latin typeface="Calibri" panose="020F0502020204030204" charset="0"/>
                <a:ea typeface="Times New Roman" panose="02020603050405020304" pitchFamily="18" charset="0"/>
                <a:cs typeface="Calibri" panose="020F0502020204030204" charset="0"/>
              </a:rPr>
              <a:t>         </a:t>
            </a:r>
            <a:r>
              <a:rPr kumimoji="0" lang="vi-VN" altLang="en-US" sz="1400" b="0" i="0" u="none" strike="noStrike" cap="none" normalizeH="0" baseline="0" dirty="0" err="1" smtClean="0">
                <a:ln>
                  <a:noFill/>
                </a:ln>
                <a:solidFill>
                  <a:schemeClr val="tx1"/>
                </a:solidFill>
                <a:effectLst/>
                <a:latin typeface="Calibri" panose="020F0502020204030204" charset="0"/>
                <a:ea typeface="Times New Roman" panose="02020603050405020304" pitchFamily="18" charset="0"/>
                <a:cs typeface="Calibri" panose="020F0502020204030204" charset="0"/>
              </a:rPr>
              <a:t>Mạng nơ-ron tích chập( </a:t>
            </a:r>
            <a:r>
              <a:rPr lang="vi-VN" altLang="en-US" sz="1400" dirty="0" smtClean="0">
                <a:ln>
                  <a:noFill/>
                </a:ln>
                <a:solidFill>
                  <a:schemeClr val="tx1"/>
                </a:solidFill>
                <a:effectLst/>
                <a:latin typeface="Calibri" panose="020F0502020204030204" charset="0"/>
                <a:ea typeface="Times New Roman" panose="02020603050405020304" pitchFamily="18" charset="0"/>
                <a:cs typeface="Calibri" panose="020F0502020204030204" charset="0"/>
                <a:sym typeface="+mn-ea"/>
              </a:rPr>
              <a:t>Convolutional Neural Network) dựa trên phép tích chập </a:t>
            </a:r>
            <a:endParaRPr lang="vi-VN" altLang="en-US" sz="1400" dirty="0" smtClean="0">
              <a:ln>
                <a:noFill/>
              </a:ln>
              <a:solidFill>
                <a:schemeClr val="tx1"/>
              </a:solidFill>
              <a:effectLst/>
              <a:latin typeface="Calibri" panose="020F0502020204030204" charset="0"/>
              <a:ea typeface="Times New Roman" panose="02020603050405020304" pitchFamily="18" charset="0"/>
              <a:cs typeface="Calibri" panose="020F0502020204030204" charset="0"/>
              <a:sym typeface="+mn-ea"/>
            </a:endParaRPr>
          </a:p>
          <a:p>
            <a:pPr marL="0" marR="0" lvl="0" indent="0" algn="just" defTabSz="914400" rtl="0" eaLnBrk="1" fontAlgn="base" latinLnBrk="0" hangingPunct="1">
              <a:lnSpc>
                <a:spcPct val="150000"/>
              </a:lnSpc>
              <a:spcBef>
                <a:spcPct val="0"/>
              </a:spcBef>
              <a:spcAft>
                <a:spcPct val="0"/>
              </a:spcAft>
              <a:buClrTx/>
              <a:buSzTx/>
              <a:buFontTx/>
              <a:buNone/>
            </a:pPr>
            <a:r>
              <a:rPr lang="vi-VN" altLang="en-US" sz="1400" dirty="0" smtClean="0">
                <a:ln>
                  <a:noFill/>
                </a:ln>
                <a:solidFill>
                  <a:schemeClr val="tx1"/>
                </a:solidFill>
                <a:effectLst/>
                <a:latin typeface="Calibri" panose="020F0502020204030204" charset="0"/>
                <a:ea typeface="Times New Roman" panose="02020603050405020304" pitchFamily="18" charset="0"/>
                <a:cs typeface="Calibri" panose="020F0502020204030204" charset="0"/>
                <a:sym typeface="+mn-ea"/>
              </a:rPr>
              <a:t>         của ảnh để tách các đặc điểm dựa vào các bộ lọc thu được trong quá trình huấn luyện.</a:t>
            </a:r>
            <a:endParaRPr lang="vi-VN" altLang="en-US" sz="1400" dirty="0" smtClean="0">
              <a:ln>
                <a:noFill/>
              </a:ln>
              <a:solidFill>
                <a:schemeClr val="tx1"/>
              </a:solidFill>
              <a:effectLst/>
              <a:latin typeface="Calibri" panose="020F0502020204030204" charset="0"/>
              <a:ea typeface="Times New Roman" panose="02020603050405020304" pitchFamily="18" charset="0"/>
              <a:cs typeface="Calibri" panose="020F0502020204030204" charset="0"/>
              <a:sym typeface="+mn-ea"/>
            </a:endParaRPr>
          </a:p>
        </p:txBody>
      </p:sp>
      <p:sp>
        <p:nvSpPr>
          <p:cNvPr id="2" name="Rectangle 9"/>
          <p:cNvSpPr/>
          <p:nvPr/>
        </p:nvSpPr>
        <p:spPr>
          <a:xfrm>
            <a:off x="533400" y="2064331"/>
            <a:ext cx="3484245" cy="337185"/>
          </a:xfrm>
          <a:prstGeom prst="rect">
            <a:avLst/>
          </a:prstGeom>
        </p:spPr>
        <p:txBody>
          <a:bodyPr wrap="none">
            <a:spAutoFit/>
          </a:bodyPr>
          <a:p>
            <a:pPr marL="285750" lvl="0" indent="-285750">
              <a:buFont typeface="Wingdings" panose="05000000000000000000" charset="0"/>
              <a:buChar char="Ø"/>
            </a:pPr>
            <a:r>
              <a:rPr lang="vi-VN" altLang="en-US" sz="1600" b="1" dirty="0">
                <a:solidFill>
                  <a:schemeClr val="accent1"/>
                </a:solidFill>
                <a:latin typeface="Calibri" panose="020F0502020204030204" charset="0"/>
                <a:cs typeface="Calibri" panose="020F0502020204030204" charset="0"/>
              </a:rPr>
              <a:t>Tích chập trong không gian </a:t>
            </a:r>
            <a:r>
              <a:rPr lang="vi-VN" altLang="en-US" sz="1600" b="1" dirty="0">
                <a:solidFill>
                  <a:schemeClr val="accent1"/>
                </a:solidFill>
                <a:latin typeface="Calibri" panose="020F0502020204030204" charset="0"/>
                <a:cs typeface="Calibri" panose="020F0502020204030204" charset="0"/>
              </a:rPr>
              <a:t>1 chiều</a:t>
            </a:r>
            <a:r>
              <a:rPr lang="en-US" sz="1600" dirty="0">
                <a:solidFill>
                  <a:schemeClr val="accent1"/>
                </a:solidFill>
                <a:latin typeface="Calibri" panose="020F0502020204030204" charset="0"/>
                <a:cs typeface="Calibri" panose="020F0502020204030204" charset="0"/>
              </a:rPr>
              <a:t>: </a:t>
            </a:r>
            <a:endParaRPr lang="en-US" sz="1600" dirty="0">
              <a:solidFill>
                <a:schemeClr val="accent1"/>
              </a:solidFill>
              <a:latin typeface="Calibri" panose="020F0502020204030204" charset="0"/>
              <a:cs typeface="Calibri" panose="020F0502020204030204" charset="0"/>
            </a:endParaRPr>
          </a:p>
        </p:txBody>
      </p:sp>
      <p:pic>
        <p:nvPicPr>
          <p:cNvPr id="3" name="Content Placeholder 2"/>
          <p:cNvPicPr>
            <a:picLocks noChangeAspect="1"/>
          </p:cNvPicPr>
          <p:nvPr>
            <p:ph idx="1"/>
          </p:nvPr>
        </p:nvPicPr>
        <p:blipFill>
          <a:blip r:embed="rId1"/>
          <a:stretch>
            <a:fillRect/>
          </a:stretch>
        </p:blipFill>
        <p:spPr>
          <a:xfrm>
            <a:off x="1370330" y="2447290"/>
            <a:ext cx="3506470" cy="642620"/>
          </a:xfrm>
          <a:prstGeom prst="rect">
            <a:avLst/>
          </a:prstGeom>
        </p:spPr>
      </p:pic>
      <p:pic>
        <p:nvPicPr>
          <p:cNvPr id="4" name="Picture 3"/>
          <p:cNvPicPr>
            <a:picLocks noChangeAspect="1"/>
          </p:cNvPicPr>
          <p:nvPr/>
        </p:nvPicPr>
        <p:blipFill>
          <a:blip r:embed="rId2"/>
          <a:srcRect t="8330" b="5721"/>
          <a:stretch>
            <a:fillRect/>
          </a:stretch>
        </p:blipFill>
        <p:spPr>
          <a:xfrm>
            <a:off x="1165225" y="3543935"/>
            <a:ext cx="4076700" cy="12522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Content Placeholder 101"/>
          <p:cNvPicPr>
            <a:picLocks noChangeAspect="1"/>
          </p:cNvPicPr>
          <p:nvPr>
            <p:ph idx="1"/>
          </p:nvPr>
        </p:nvPicPr>
        <p:blipFill>
          <a:blip r:embed="rId1"/>
          <a:srcRect t="17347" b="6266"/>
          <a:stretch>
            <a:fillRect/>
          </a:stretch>
        </p:blipFill>
        <p:spPr>
          <a:xfrm>
            <a:off x="1371600" y="2800350"/>
            <a:ext cx="6384925" cy="2031365"/>
          </a:xfrm>
          <a:prstGeom prst="rect">
            <a:avLst/>
          </a:prstGeom>
          <a:noFill/>
          <a:ln w="9525">
            <a:noFill/>
          </a:ln>
        </p:spPr>
      </p:pic>
      <p:sp>
        <p:nvSpPr>
          <p:cNvPr id="12" name="Title 1"/>
          <p:cNvSpPr>
            <a:spLocks noGrp="1"/>
          </p:cNvSpPr>
          <p:nvPr>
            <p:ph type="title"/>
          </p:nvPr>
        </p:nvSpPr>
        <p:spPr/>
        <p:txBody>
          <a:bodyPr/>
          <a:lstStyle/>
          <a:p>
            <a:r>
              <a:rPr lang="vi-VN" altLang="en-US" sz="2400" dirty="0">
                <a:solidFill>
                  <a:srgbClr val="FF0000"/>
                </a:solidFill>
                <a:latin typeface="Calibri" panose="020F0502020204030204" charset="0"/>
                <a:cs typeface="Calibri" panose="020F0502020204030204" charset="0"/>
              </a:rPr>
              <a:t>CƠ SỞ LÝ THUYẾT - </a:t>
            </a:r>
            <a:r>
              <a:rPr lang="vi-VN" altLang="en-US" sz="2400" dirty="0" smtClean="0">
                <a:ln>
                  <a:noFill/>
                </a:ln>
                <a:solidFill>
                  <a:schemeClr val="accent1"/>
                </a:solidFill>
                <a:effectLst/>
                <a:ea typeface="Times New Roman" panose="02020603050405020304" pitchFamily="18" charset="0"/>
                <a:cs typeface="Arial" panose="020B0604020202020204" pitchFamily="34" charset="0"/>
                <a:sym typeface="+mn-ea"/>
              </a:rPr>
              <a:t>Convolutional Neural Network</a:t>
            </a:r>
            <a:r>
              <a:rPr lang="vi-VN" altLang="en-US" sz="2400" dirty="0">
                <a:solidFill>
                  <a:srgbClr val="FF0000"/>
                </a:solidFill>
                <a:latin typeface="Calibri" panose="020F0502020204030204" charset="0"/>
                <a:cs typeface="Calibri" panose="020F0502020204030204" charset="0"/>
              </a:rPr>
              <a:t> </a:t>
            </a:r>
            <a:endParaRPr lang="vi-VN" altLang="en-US" sz="2400" dirty="0">
              <a:solidFill>
                <a:srgbClr val="FF0000"/>
              </a:solidFill>
              <a:latin typeface="Calibri" panose="020F0502020204030204" charset="0"/>
              <a:cs typeface="Calibri" panose="020F0502020204030204" charset="0"/>
            </a:endParaRPr>
          </a:p>
        </p:txBody>
      </p:sp>
      <p:sp>
        <p:nvSpPr>
          <p:cNvPr id="13" name="Rectangle 20"/>
          <p:cNvSpPr>
            <a:spLocks noChangeArrowheads="1"/>
          </p:cNvSpPr>
          <p:nvPr/>
        </p:nvSpPr>
        <p:spPr bwMode="auto">
          <a:xfrm>
            <a:off x="228574" y="514350"/>
            <a:ext cx="2266950" cy="50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just" defTabSz="914400" rtl="0" eaLnBrk="1" fontAlgn="base" latinLnBrk="0" hangingPunct="1">
              <a:lnSpc>
                <a:spcPct val="150000"/>
              </a:lnSpc>
              <a:spcBef>
                <a:spcPct val="0"/>
              </a:spcBef>
              <a:spcAft>
                <a:spcPct val="0"/>
              </a:spcAft>
              <a:buClrTx/>
              <a:buSzTx/>
              <a:buFontTx/>
              <a:buNone/>
            </a:pPr>
            <a:r>
              <a:rPr kumimoji="0" lang="vi-VN" altLang="en-US" b="1" i="0" u="none" strike="noStrike" cap="none" normalizeH="0" baseline="0" dirty="0" err="1" smtClean="0">
                <a:ln>
                  <a:noFill/>
                </a:ln>
                <a:solidFill>
                  <a:schemeClr val="accent1"/>
                </a:solidFill>
                <a:effectLst/>
                <a:latin typeface="Calibri" panose="020F0502020204030204" charset="0"/>
                <a:ea typeface="Times New Roman" panose="02020603050405020304" pitchFamily="18" charset="0"/>
                <a:cs typeface="Calibri" panose="020F0502020204030204" charset="0"/>
              </a:rPr>
              <a:t> CNN có cấu trúc gồm:</a:t>
            </a:r>
            <a:endParaRPr lang="vi-VN" altLang="en-US" b="1" dirty="0" smtClean="0">
              <a:ln>
                <a:noFill/>
              </a:ln>
              <a:solidFill>
                <a:schemeClr val="accent1"/>
              </a:solidFill>
              <a:effectLst/>
              <a:latin typeface="Calibri" panose="020F0502020204030204" charset="0"/>
              <a:ea typeface="Times New Roman" panose="02020603050405020304" pitchFamily="18" charset="0"/>
              <a:cs typeface="Calibri" panose="020F0502020204030204" charset="0"/>
              <a:sym typeface="+mn-ea"/>
            </a:endParaRPr>
          </a:p>
        </p:txBody>
      </p:sp>
      <p:sp>
        <p:nvSpPr>
          <p:cNvPr id="6" name="Rectangle 9"/>
          <p:cNvSpPr/>
          <p:nvPr/>
        </p:nvSpPr>
        <p:spPr>
          <a:xfrm>
            <a:off x="457200" y="977846"/>
            <a:ext cx="6605270" cy="1598930"/>
          </a:xfrm>
          <a:prstGeom prst="rect">
            <a:avLst/>
          </a:prstGeom>
        </p:spPr>
        <p:txBody>
          <a:bodyPr wrap="none">
            <a:spAutoFit/>
          </a:bodyPr>
          <a:p>
            <a:pPr marL="285750" lvl="0" indent="-285750" algn="l">
              <a:lnSpc>
                <a:spcPct val="120000"/>
              </a:lnSpc>
              <a:buFont typeface="Wingdings" panose="05000000000000000000" charset="0"/>
              <a:buChar char="Ø"/>
            </a:pPr>
            <a:r>
              <a:rPr lang="vi-VN" altLang="en-US" sz="1400" b="1" dirty="0">
                <a:solidFill>
                  <a:schemeClr val="tx1"/>
                </a:solidFill>
                <a:latin typeface="Calibri" panose="020F0502020204030204" charset="0"/>
                <a:cs typeface="Calibri" panose="020F0502020204030204" charset="0"/>
              </a:rPr>
              <a:t>Input layer</a:t>
            </a:r>
            <a:endParaRPr lang="vi-VN" altLang="en-US" sz="1400" b="1" dirty="0">
              <a:solidFill>
                <a:schemeClr val="tx1"/>
              </a:solidFill>
              <a:latin typeface="Calibri" panose="020F0502020204030204" charset="0"/>
              <a:cs typeface="Calibri" panose="020F0502020204030204" charset="0"/>
            </a:endParaRPr>
          </a:p>
          <a:p>
            <a:pPr marL="285750" lvl="0" indent="-285750" algn="l">
              <a:lnSpc>
                <a:spcPct val="120000"/>
              </a:lnSpc>
              <a:buFont typeface="Wingdings" panose="05000000000000000000" charset="0"/>
              <a:buChar char="Ø"/>
            </a:pPr>
            <a:r>
              <a:rPr lang="vi-VN" altLang="en-US" sz="1400" b="1" dirty="0">
                <a:solidFill>
                  <a:schemeClr val="tx1"/>
                </a:solidFill>
                <a:latin typeface="Calibri" panose="020F0502020204030204" charset="0"/>
                <a:cs typeface="Calibri" panose="020F0502020204030204" charset="0"/>
              </a:rPr>
              <a:t>Convolutional layer:</a:t>
            </a:r>
            <a:r>
              <a:rPr lang="vi-VN" altLang="en-US" sz="1400" dirty="0">
                <a:solidFill>
                  <a:schemeClr val="tx1"/>
                </a:solidFill>
                <a:latin typeface="Calibri" panose="020F0502020204030204" charset="0"/>
                <a:cs typeface="Calibri" panose="020F0502020204030204" charset="0"/>
              </a:rPr>
              <a:t> lớp đầu tiên trích xuất các đặc tính từ hình ảnh</a:t>
            </a:r>
            <a:endParaRPr lang="vi-VN" altLang="en-US" sz="1400" dirty="0">
              <a:solidFill>
                <a:schemeClr val="tx1"/>
              </a:solidFill>
              <a:latin typeface="Calibri" panose="020F0502020204030204" charset="0"/>
              <a:cs typeface="Calibri" panose="020F0502020204030204" charset="0"/>
            </a:endParaRPr>
          </a:p>
          <a:p>
            <a:pPr marL="285750" lvl="0" indent="-285750" algn="l">
              <a:lnSpc>
                <a:spcPct val="120000"/>
              </a:lnSpc>
              <a:buFont typeface="Wingdings" panose="05000000000000000000" charset="0"/>
              <a:buChar char="Ø"/>
            </a:pPr>
            <a:r>
              <a:rPr lang="vi-VN" altLang="en-US" sz="1400" b="1" dirty="0">
                <a:solidFill>
                  <a:schemeClr val="tx1"/>
                </a:solidFill>
                <a:latin typeface="Calibri" panose="020F0502020204030204" charset="0"/>
                <a:cs typeface="Calibri" panose="020F0502020204030204" charset="0"/>
                <a:sym typeface="+mn-ea"/>
              </a:rPr>
              <a:t>Activation function:</a:t>
            </a:r>
            <a:r>
              <a:rPr lang="vi-VN" altLang="en-US" sz="1400" dirty="0">
                <a:solidFill>
                  <a:schemeClr val="tx1"/>
                </a:solidFill>
                <a:latin typeface="Calibri" panose="020F0502020204030204" charset="0"/>
                <a:cs typeface="Calibri" panose="020F0502020204030204" charset="0"/>
                <a:sym typeface="+mn-ea"/>
              </a:rPr>
              <a:t> ReLU, sigmoid, tanh, sofmax</a:t>
            </a:r>
            <a:endParaRPr lang="vi-VN" altLang="en-US" sz="1400" dirty="0">
              <a:solidFill>
                <a:schemeClr val="tx1"/>
              </a:solidFill>
              <a:latin typeface="Calibri" panose="020F0502020204030204" charset="0"/>
              <a:cs typeface="Calibri" panose="020F0502020204030204" charset="0"/>
              <a:sym typeface="+mn-ea"/>
            </a:endParaRPr>
          </a:p>
          <a:p>
            <a:pPr marL="285750" lvl="0" indent="-285750" algn="l">
              <a:lnSpc>
                <a:spcPct val="120000"/>
              </a:lnSpc>
              <a:buFont typeface="Wingdings" panose="05000000000000000000" charset="0"/>
              <a:buChar char="Ø"/>
            </a:pPr>
            <a:r>
              <a:rPr lang="vi-VN" altLang="en-US" sz="1400" b="1" dirty="0">
                <a:solidFill>
                  <a:schemeClr val="tx1"/>
                </a:solidFill>
                <a:latin typeface="Calibri" panose="020F0502020204030204" charset="0"/>
                <a:cs typeface="Calibri" panose="020F0502020204030204" charset="0"/>
                <a:sym typeface="+mn-ea"/>
              </a:rPr>
              <a:t>Pooling layer:</a:t>
            </a:r>
            <a:r>
              <a:rPr lang="vi-VN" altLang="en-US" sz="1400" dirty="0">
                <a:solidFill>
                  <a:schemeClr val="tx1"/>
                </a:solidFill>
                <a:latin typeface="Calibri" panose="020F0502020204030204" charset="0"/>
                <a:cs typeface="Calibri" panose="020F0502020204030204" charset="0"/>
                <a:sym typeface="+mn-ea"/>
              </a:rPr>
              <a:t> giảm kích thước dữ liệu nhưng vẫn giữ được các thuộc tính quan trọng</a:t>
            </a:r>
            <a:endParaRPr lang="vi-VN" altLang="en-US" sz="1400" dirty="0">
              <a:solidFill>
                <a:schemeClr val="tx1"/>
              </a:solidFill>
              <a:latin typeface="Calibri" panose="020F0502020204030204" charset="0"/>
              <a:cs typeface="Calibri" panose="020F0502020204030204" charset="0"/>
              <a:sym typeface="+mn-ea"/>
            </a:endParaRPr>
          </a:p>
          <a:p>
            <a:pPr marL="285750" lvl="0" indent="-285750" algn="l">
              <a:lnSpc>
                <a:spcPct val="120000"/>
              </a:lnSpc>
              <a:buFont typeface="Wingdings" panose="05000000000000000000" charset="0"/>
              <a:buChar char="Ø"/>
            </a:pPr>
            <a:r>
              <a:rPr lang="vi-VN" altLang="en-US" sz="1400" b="1" dirty="0">
                <a:solidFill>
                  <a:schemeClr val="tx1"/>
                </a:solidFill>
                <a:latin typeface="Calibri" panose="020F0502020204030204" charset="0"/>
                <a:cs typeface="Calibri" panose="020F0502020204030204" charset="0"/>
                <a:sym typeface="+mn-ea"/>
              </a:rPr>
              <a:t>Fully connected layer</a:t>
            </a:r>
            <a:endParaRPr lang="vi-VN" altLang="en-US" sz="1400" b="1" dirty="0">
              <a:solidFill>
                <a:schemeClr val="tx1"/>
              </a:solidFill>
              <a:latin typeface="Calibri" panose="020F0502020204030204" charset="0"/>
              <a:cs typeface="Calibri" panose="020F0502020204030204" charset="0"/>
            </a:endParaRPr>
          </a:p>
          <a:p>
            <a:pPr marL="285750" lvl="0" indent="-285750">
              <a:buFont typeface="Wingdings" panose="05000000000000000000" charset="0"/>
              <a:buChar char="Ø"/>
            </a:pPr>
            <a:endParaRPr lang="vi-VN" altLang="en-US" sz="1400" b="1" dirty="0">
              <a:solidFill>
                <a:schemeClr val="tx1"/>
              </a:solidFill>
              <a:latin typeface="Calibri" panose="020F0502020204030204" charset="0"/>
              <a:cs typeface="Calibri" panose="020F0502020204030204" charset="0"/>
            </a:endParaRPr>
          </a:p>
        </p:txBody>
      </p:sp>
      <p:pic>
        <p:nvPicPr>
          <p:cNvPr id="101" name="Picture 100"/>
          <p:cNvPicPr/>
          <p:nvPr/>
        </p:nvPicPr>
        <p:blipFill>
          <a:blip r:embed="rId1"/>
          <a:stretch>
            <a:fillRect/>
          </a:stretch>
        </p:blipFill>
        <p:spPr>
          <a:xfrm>
            <a:off x="4572000" y="2571750"/>
            <a:ext cx="0" cy="0"/>
          </a:xfrm>
          <a:prstGeom prst="rect">
            <a:avLst/>
          </a:prstGeom>
          <a:noFill/>
          <a:ln w="9525">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985" y="571500"/>
            <a:ext cx="8415020" cy="4095750"/>
          </a:xfrm>
        </p:spPr>
        <p:txBody>
          <a:bodyPr>
            <a:noAutofit/>
          </a:bodyPr>
          <a:lstStyle/>
          <a:p>
            <a:pPr marL="0" indent="0" algn="just">
              <a:buNone/>
            </a:pPr>
            <a:r>
              <a:rPr lang="vi-VN" altLang="en-US" sz="1800" dirty="0">
                <a:solidFill>
                  <a:schemeClr val="accent1"/>
                </a:solidFill>
                <a:latin typeface="Calibri" panose="020F0502020204030204" charset="0"/>
                <a:cs typeface="Calibri" panose="020F0502020204030204" charset="0"/>
                <a:sym typeface="+mn-ea"/>
              </a:rPr>
              <a:t>Convolutional layer</a:t>
            </a:r>
            <a:r>
              <a:rPr lang="en-US" sz="1800" dirty="0" smtClean="0">
                <a:latin typeface="Calibri" panose="020F0502020204030204" charset="0"/>
                <a:cs typeface="Calibri" panose="020F0502020204030204" charset="0"/>
              </a:rPr>
              <a:t>: </a:t>
            </a:r>
            <a:endParaRPr lang="en-US" sz="1800" dirty="0" smtClean="0">
              <a:latin typeface="Calibri" panose="020F0502020204030204" charset="0"/>
              <a:cs typeface="Calibri" panose="020F0502020204030204" charset="0"/>
            </a:endParaRPr>
          </a:p>
          <a:p>
            <a:pPr marL="0" indent="0" algn="just">
              <a:buNone/>
            </a:pPr>
            <a:r>
              <a:rPr lang="vi-VN" altLang="en-US" sz="1500" b="0" dirty="0" smtClean="0">
                <a:latin typeface="Calibri" panose="020F0502020204030204" charset="0"/>
                <a:cs typeface="Calibri" panose="020F0502020204030204" charset="0"/>
              </a:rPr>
              <a:t>   Tham số này bao gồm một tập hợp các bộ lọc có thể học được:</a:t>
            </a:r>
            <a:endParaRPr lang="en-US" sz="1500" b="0" dirty="0" smtClean="0">
              <a:latin typeface="Calibri" panose="020F0502020204030204" charset="0"/>
              <a:cs typeface="Calibri" panose="020F0502020204030204" charset="0"/>
            </a:endParaRPr>
          </a:p>
          <a:p>
            <a:pPr lvl="1" algn="just"/>
            <a:r>
              <a:rPr lang="vi-VN" altLang="en-US" sz="1500" b="1" dirty="0" err="1" smtClean="0">
                <a:latin typeface="Calibri" panose="020F0502020204030204" charset="0"/>
                <a:cs typeface="Calibri" panose="020F0502020204030204" charset="0"/>
              </a:rPr>
              <a:t>Deepth</a:t>
            </a:r>
            <a:r>
              <a:rPr lang="en-US" sz="1500" b="0" dirty="0" smtClean="0">
                <a:latin typeface="Calibri" panose="020F0502020204030204" charset="0"/>
                <a:cs typeface="Calibri" panose="020F0502020204030204" charset="0"/>
              </a:rPr>
              <a:t>:</a:t>
            </a:r>
            <a:r>
              <a:rPr lang="vi-VN" altLang="en-US" sz="1500" b="0" dirty="0" smtClean="0">
                <a:latin typeface="Calibri" panose="020F0502020204030204" charset="0"/>
                <a:cs typeface="Calibri" panose="020F0502020204030204" charset="0"/>
              </a:rPr>
              <a:t> Độ sâu, tương ứng với số lượng bộ lọc hay số lượng kernel</a:t>
            </a:r>
            <a:r>
              <a:rPr lang="en-US" sz="1500" b="0" dirty="0" smtClean="0">
                <a:latin typeface="Calibri" panose="020F0502020204030204" charset="0"/>
                <a:cs typeface="Calibri" panose="020F0502020204030204" charset="0"/>
              </a:rPr>
              <a:t> </a:t>
            </a:r>
            <a:endParaRPr lang="en-US" sz="1500" b="0" dirty="0" smtClean="0">
              <a:latin typeface="Calibri" panose="020F0502020204030204" charset="0"/>
              <a:cs typeface="Calibri" panose="020F0502020204030204" charset="0"/>
            </a:endParaRPr>
          </a:p>
          <a:p>
            <a:pPr lvl="1" algn="just"/>
            <a:r>
              <a:rPr lang="vi-VN" altLang="en-US" sz="1500" b="1" dirty="0" err="1" smtClean="0">
                <a:latin typeface="Calibri" panose="020F0502020204030204" charset="0"/>
                <a:cs typeface="Calibri" panose="020F0502020204030204" charset="0"/>
              </a:rPr>
              <a:t>Filter size</a:t>
            </a:r>
            <a:r>
              <a:rPr lang="vi-VN" altLang="en-US" sz="1500" dirty="0" err="1" smtClean="0">
                <a:latin typeface="Calibri" panose="020F0502020204030204" charset="0"/>
                <a:cs typeface="Calibri" panose="020F0502020204030204" charset="0"/>
              </a:rPr>
              <a:t>: Kích thước bộ lọc</a:t>
            </a:r>
            <a:endParaRPr lang="vi-VN" altLang="en-US" sz="1500" dirty="0" err="1" smtClean="0">
              <a:latin typeface="Calibri" panose="020F0502020204030204" charset="0"/>
              <a:cs typeface="Calibri" panose="020F0502020204030204" charset="0"/>
            </a:endParaRPr>
          </a:p>
          <a:p>
            <a:pPr lvl="1" algn="just"/>
            <a:r>
              <a:rPr lang="vi-VN" altLang="en-US" sz="1500" b="1" dirty="0" err="1" smtClean="0">
                <a:latin typeface="Calibri" panose="020F0502020204030204" charset="0"/>
                <a:cs typeface="Calibri" panose="020F0502020204030204" charset="0"/>
              </a:rPr>
              <a:t>Stride</a:t>
            </a:r>
            <a:r>
              <a:rPr lang="vi-VN" altLang="en-US" sz="1500" dirty="0" err="1" smtClean="0">
                <a:latin typeface="Calibri" panose="020F0502020204030204" charset="0"/>
                <a:cs typeface="Calibri" panose="020F0502020204030204" charset="0"/>
              </a:rPr>
              <a:t>: Bước trượt quyết định số điểm ảnh thay đổi mỗi lầm trượt ma trận bộ lọc trên ma trận ảnh</a:t>
            </a:r>
            <a:endParaRPr lang="vi-VN" altLang="en-US" sz="1500" dirty="0" err="1" smtClean="0">
              <a:latin typeface="Calibri" panose="020F0502020204030204" charset="0"/>
              <a:cs typeface="Calibri" panose="020F0502020204030204" charset="0"/>
            </a:endParaRPr>
          </a:p>
          <a:p>
            <a:pPr lvl="1" algn="just"/>
            <a:r>
              <a:rPr lang="vi-VN" altLang="en-US" sz="1500" b="1" dirty="0" err="1" smtClean="0">
                <a:latin typeface="Calibri" panose="020F0502020204030204" charset="0"/>
                <a:cs typeface="Calibri" panose="020F0502020204030204" charset="0"/>
              </a:rPr>
              <a:t>Zero-padding: </a:t>
            </a:r>
            <a:r>
              <a:rPr lang="vi-VN" altLang="en-US" sz="1500" dirty="0" err="1" smtClean="0">
                <a:latin typeface="Calibri" panose="020F0502020204030204" charset="0"/>
                <a:cs typeface="Calibri" panose="020F0502020204030204" charset="0"/>
              </a:rPr>
              <a:t>Các ảnh đầu vào thông thường được gán giá trị 0 cho các đường biên để tạo ra một feature map có kích thước không đổi so với ảnh vào trong trường hợp là bước trượt là 1</a:t>
            </a:r>
            <a:endParaRPr lang="vi-VN" altLang="en-US" sz="1500" dirty="0" err="1" smtClean="0">
              <a:latin typeface="Calibri" panose="020F0502020204030204" charset="0"/>
              <a:cs typeface="Calibri" panose="020F0502020204030204" charset="0"/>
            </a:endParaRPr>
          </a:p>
          <a:p>
            <a:pPr lvl="1" algn="just"/>
            <a:r>
              <a:rPr lang="vi-VN" altLang="en-US" sz="1500" dirty="0" err="1" smtClean="0">
                <a:latin typeface="Calibri" panose="020F0502020204030204" charset="0"/>
                <a:cs typeface="Calibri" panose="020F0502020204030204" charset="0"/>
              </a:rPr>
              <a:t>Ma trận thu được từ lớp tích chập có chiều dài</a:t>
            </a:r>
            <a:r>
              <a:rPr lang="vi-VN" altLang="en-US" sz="1800" b="1" dirty="0" err="1" smtClean="0">
                <a:latin typeface="Calibri" panose="020F0502020204030204" charset="0"/>
                <a:cs typeface="Calibri" panose="020F0502020204030204" charset="0"/>
              </a:rPr>
              <a:t> L’</a:t>
            </a:r>
            <a:r>
              <a:rPr lang="vi-VN" altLang="en-US" sz="1500" dirty="0" err="1" smtClean="0">
                <a:latin typeface="Calibri" panose="020F0502020204030204" charset="0"/>
                <a:cs typeface="Calibri" panose="020F0502020204030204" charset="0"/>
              </a:rPr>
              <a:t> có công thức:</a:t>
            </a:r>
            <a:endParaRPr lang="vi-VN" altLang="en-US" sz="1500" dirty="0" err="1" smtClean="0">
              <a:latin typeface="Calibri" panose="020F0502020204030204" charset="0"/>
              <a:cs typeface="Calibri" panose="020F0502020204030204" charset="0"/>
            </a:endParaRPr>
          </a:p>
          <a:p>
            <a:pPr marL="457200" lvl="1" indent="0" algn="just">
              <a:buNone/>
            </a:pPr>
            <a:endParaRPr lang="vi-VN" altLang="en-US" sz="1500" dirty="0" err="1" smtClean="0">
              <a:latin typeface="Calibri" panose="020F0502020204030204" charset="0"/>
              <a:cs typeface="Calibri" panose="020F0502020204030204" charset="0"/>
            </a:endParaRPr>
          </a:p>
          <a:p>
            <a:pPr marL="457200" lvl="1" indent="0" algn="just">
              <a:buNone/>
            </a:pPr>
            <a:endParaRPr lang="vi-VN" altLang="en-US" sz="1500" dirty="0" err="1" smtClean="0">
              <a:latin typeface="Calibri" panose="020F0502020204030204" charset="0"/>
              <a:cs typeface="Calibri" panose="020F0502020204030204" charset="0"/>
            </a:endParaRPr>
          </a:p>
          <a:p>
            <a:pPr marL="457200" lvl="1" indent="0" algn="just">
              <a:buNone/>
            </a:pPr>
            <a:endParaRPr lang="vi-VN" altLang="en-US" sz="1500" dirty="0" err="1" smtClean="0">
              <a:latin typeface="Calibri" panose="020F0502020204030204" charset="0"/>
              <a:cs typeface="Calibri" panose="020F0502020204030204" charset="0"/>
            </a:endParaRPr>
          </a:p>
          <a:p>
            <a:pPr marL="457200" lvl="1" indent="0" algn="ctr">
              <a:buNone/>
            </a:pPr>
            <a:r>
              <a:rPr lang="vi-VN" altLang="en-US" sz="1500" dirty="0" err="1" smtClean="0">
                <a:latin typeface="Calibri" panose="020F0502020204030204" charset="0"/>
                <a:cs typeface="Calibri" panose="020F0502020204030204" charset="0"/>
              </a:rPr>
              <a:t>                 Trong đó, </a:t>
            </a:r>
            <a:r>
              <a:rPr lang="vi-VN" altLang="en-US" sz="1800" b="1" dirty="0" err="1" smtClean="0">
                <a:latin typeface="Calibri" panose="020F0502020204030204" charset="0"/>
                <a:cs typeface="Calibri" panose="020F0502020204030204" charset="0"/>
              </a:rPr>
              <a:t>L </a:t>
            </a:r>
            <a:r>
              <a:rPr lang="vi-VN" altLang="en-US" sz="1500" dirty="0" err="1" smtClean="0">
                <a:latin typeface="Calibri" panose="020F0502020204030204" charset="0"/>
                <a:cs typeface="Calibri" panose="020F0502020204030204" charset="0"/>
              </a:rPr>
              <a:t>là chiều dài ảnh đầu vào, </a:t>
            </a:r>
            <a:r>
              <a:rPr lang="vi-VN" altLang="en-US" sz="1800" b="1" dirty="0" err="1" smtClean="0">
                <a:latin typeface="Calibri" panose="020F0502020204030204" charset="0"/>
                <a:cs typeface="Calibri" panose="020F0502020204030204" charset="0"/>
              </a:rPr>
              <a:t>K </a:t>
            </a:r>
            <a:r>
              <a:rPr lang="vi-VN" altLang="en-US" sz="1500" dirty="0" err="1" smtClean="0">
                <a:latin typeface="Calibri" panose="020F0502020204030204" charset="0"/>
                <a:cs typeface="Calibri" panose="020F0502020204030204" charset="0"/>
              </a:rPr>
              <a:t>là kích thước bộ lọc, </a:t>
            </a:r>
            <a:r>
              <a:rPr lang="vi-VN" altLang="en-US" sz="1800" b="1" dirty="0" err="1" smtClean="0">
                <a:latin typeface="Calibri" panose="020F0502020204030204" charset="0"/>
                <a:cs typeface="Calibri" panose="020F0502020204030204" charset="0"/>
              </a:rPr>
              <a:t>P </a:t>
            </a:r>
            <a:r>
              <a:rPr lang="vi-VN" altLang="en-US" sz="1500" dirty="0" err="1" smtClean="0">
                <a:latin typeface="Calibri" panose="020F0502020204030204" charset="0"/>
                <a:cs typeface="Calibri" panose="020F0502020204030204" charset="0"/>
              </a:rPr>
              <a:t>là số lượng kích thước đường biên được gán thêm 0</a:t>
            </a:r>
            <a:r>
              <a:rPr lang="vi-VN" altLang="en-US" sz="1800" b="1" dirty="0" err="1" smtClean="0">
                <a:latin typeface="Calibri" panose="020F0502020204030204" charset="0"/>
                <a:cs typeface="Calibri" panose="020F0502020204030204" charset="0"/>
              </a:rPr>
              <a:t> </a:t>
            </a:r>
            <a:r>
              <a:rPr lang="vi-VN" altLang="en-US" sz="1500" dirty="0" err="1" smtClean="0">
                <a:latin typeface="Calibri" panose="020F0502020204030204" charset="0"/>
                <a:cs typeface="Calibri" panose="020F0502020204030204" charset="0"/>
              </a:rPr>
              <a:t>và </a:t>
            </a:r>
            <a:r>
              <a:rPr lang="vi-VN" altLang="en-US" sz="1800" b="1" dirty="0" err="1" smtClean="0">
                <a:latin typeface="Calibri" panose="020F0502020204030204" charset="0"/>
                <a:cs typeface="Calibri" panose="020F0502020204030204" charset="0"/>
              </a:rPr>
              <a:t>S </a:t>
            </a:r>
            <a:r>
              <a:rPr lang="vi-VN" altLang="en-US" sz="1500" dirty="0" err="1" smtClean="0">
                <a:latin typeface="Calibri" panose="020F0502020204030204" charset="0"/>
                <a:cs typeface="Calibri" panose="020F0502020204030204" charset="0"/>
              </a:rPr>
              <a:t>là bước trượt  </a:t>
            </a:r>
            <a:endParaRPr lang="vi-VN" altLang="en-US" sz="1500" dirty="0" err="1" smtClean="0">
              <a:latin typeface="Calibri" panose="020F0502020204030204" charset="0"/>
              <a:cs typeface="Calibri" panose="020F0502020204030204" charset="0"/>
            </a:endParaRPr>
          </a:p>
          <a:p>
            <a:pPr lvl="1" algn="just"/>
            <a:endParaRPr lang="vi-VN" altLang="en-US" sz="1000" dirty="0" err="1" smtClean="0">
              <a:latin typeface="Calibri" panose="020F0502020204030204" charset="0"/>
              <a:cs typeface="Calibri" panose="020F0502020204030204" charset="0"/>
            </a:endParaRPr>
          </a:p>
        </p:txBody>
      </p:sp>
      <p:pic>
        <p:nvPicPr>
          <p:cNvPr id="4" name="Picture 3"/>
          <p:cNvPicPr>
            <a:picLocks noChangeAspect="1"/>
          </p:cNvPicPr>
          <p:nvPr/>
        </p:nvPicPr>
        <p:blipFill>
          <a:blip r:embed="rId1"/>
          <a:srcRect t="23077"/>
          <a:stretch>
            <a:fillRect/>
          </a:stretch>
        </p:blipFill>
        <p:spPr>
          <a:xfrm>
            <a:off x="2971800" y="3105150"/>
            <a:ext cx="2453640" cy="6858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1"/>
          <a:stretch>
            <a:fillRect/>
          </a:stretch>
        </p:blipFill>
        <p:spPr>
          <a:xfrm>
            <a:off x="4191000" y="666750"/>
            <a:ext cx="4914265" cy="4178935"/>
          </a:xfrm>
          <a:prstGeom prst="rect">
            <a:avLst/>
          </a:prstGeom>
          <a:noFill/>
          <a:ln w="9525">
            <a:noFill/>
          </a:ln>
        </p:spPr>
      </p:pic>
      <p:sp>
        <p:nvSpPr>
          <p:cNvPr id="3" name="Content Placeholder 2"/>
          <p:cNvSpPr>
            <a:spLocks noGrp="1"/>
          </p:cNvSpPr>
          <p:nvPr>
            <p:ph idx="1"/>
          </p:nvPr>
        </p:nvSpPr>
        <p:spPr>
          <a:xfrm>
            <a:off x="61595" y="590550"/>
            <a:ext cx="4130675" cy="4381500"/>
          </a:xfrm>
        </p:spPr>
        <p:txBody>
          <a:bodyPr>
            <a:noAutofit/>
          </a:bodyPr>
          <a:lstStyle/>
          <a:p>
            <a:pPr marL="0" indent="0" algn="just">
              <a:buNone/>
            </a:pPr>
            <a:r>
              <a:rPr lang="vi-VN" altLang="en-US" sz="1800" dirty="0">
                <a:solidFill>
                  <a:schemeClr val="accent1"/>
                </a:solidFill>
                <a:latin typeface="Calibri" panose="020F0502020204030204" charset="0"/>
                <a:cs typeface="Calibri" panose="020F0502020204030204" charset="0"/>
                <a:sym typeface="+mn-ea"/>
              </a:rPr>
              <a:t>Convolutional layer</a:t>
            </a:r>
            <a:r>
              <a:rPr lang="en-US" sz="1800" dirty="0" smtClean="0">
                <a:latin typeface="Calibri" panose="020F0502020204030204" charset="0"/>
                <a:cs typeface="Calibri" panose="020F0502020204030204" charset="0"/>
              </a:rPr>
              <a:t>:</a:t>
            </a:r>
            <a:r>
              <a:rPr lang="en-US" sz="1500" dirty="0" smtClean="0">
                <a:latin typeface="Calibri" panose="020F0502020204030204" charset="0"/>
                <a:cs typeface="Calibri" panose="020F0502020204030204" charset="0"/>
              </a:rPr>
              <a:t> </a:t>
            </a:r>
            <a:endParaRPr lang="en-US" sz="1500" dirty="0" smtClean="0">
              <a:latin typeface="Calibri" panose="020F0502020204030204" charset="0"/>
              <a:cs typeface="Calibri" panose="020F0502020204030204" charset="0"/>
            </a:endParaRPr>
          </a:p>
          <a:p>
            <a:pPr marL="0" indent="0" algn="just">
              <a:buNone/>
            </a:pPr>
            <a:endParaRPr lang="en-US" sz="1500" dirty="0" smtClean="0">
              <a:latin typeface="Calibri" panose="020F0502020204030204" charset="0"/>
              <a:cs typeface="Calibri" panose="020F0502020204030204" charset="0"/>
            </a:endParaRPr>
          </a:p>
          <a:p>
            <a:pPr algn="just">
              <a:lnSpc>
                <a:spcPct val="100000"/>
              </a:lnSpc>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Bằng cách trượt dần bộ lọc theo chiều ngang và dọc trên ảnh, ta thu được một </a:t>
            </a:r>
            <a:r>
              <a:rPr lang="vi-VN" altLang="en-US" sz="1400" dirty="0" smtClean="0">
                <a:solidFill>
                  <a:schemeClr val="tx1"/>
                </a:solidFill>
                <a:latin typeface="Calibri" panose="020F0502020204030204" charset="0"/>
                <a:cs typeface="Calibri" panose="020F0502020204030204" charset="0"/>
              </a:rPr>
              <a:t>Feature Map</a:t>
            </a:r>
            <a:r>
              <a:rPr lang="vi-VN" altLang="en-US" sz="1400" b="0" dirty="0" smtClean="0">
                <a:solidFill>
                  <a:schemeClr val="tx1"/>
                </a:solidFill>
                <a:latin typeface="Calibri" panose="020F0502020204030204" charset="0"/>
                <a:cs typeface="Calibri" panose="020F0502020204030204" charset="0"/>
              </a:rPr>
              <a:t> chứa những đặc trương được trích xuất từ trên ảnh đầu vào.</a:t>
            </a:r>
            <a:endParaRPr lang="vi-VN" altLang="en-US" sz="1400" b="0" dirty="0" smtClean="0">
              <a:solidFill>
                <a:schemeClr val="tx1"/>
              </a:solidFill>
              <a:latin typeface="Calibri" panose="020F0502020204030204" charset="0"/>
              <a:cs typeface="Calibri" panose="020F0502020204030204" charset="0"/>
            </a:endParaRPr>
          </a:p>
          <a:p>
            <a:pPr algn="just">
              <a:lnSpc>
                <a:spcPct val="100000"/>
              </a:lnSpc>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Với mỗi Kernel khác nhau sẽ học được những đặc trưng khác nhau của ảnh, nên trong mỗi </a:t>
            </a:r>
            <a:r>
              <a:rPr lang="vi-VN" altLang="en-US" sz="1400" dirty="0" smtClean="0">
                <a:solidFill>
                  <a:schemeClr val="tx1"/>
                </a:solidFill>
                <a:latin typeface="Calibri" panose="020F0502020204030204" charset="0"/>
                <a:cs typeface="Calibri" panose="020F0502020204030204" charset="0"/>
              </a:rPr>
              <a:t>convolutional layer</a:t>
            </a:r>
            <a:r>
              <a:rPr lang="vi-VN" altLang="en-US" sz="1400" b="0" dirty="0" smtClean="0">
                <a:solidFill>
                  <a:schemeClr val="tx1"/>
                </a:solidFill>
                <a:latin typeface="Calibri" panose="020F0502020204030204" charset="0"/>
                <a:cs typeface="Calibri" panose="020F0502020204030204" charset="0"/>
              </a:rPr>
              <a:t> sẽ dùng nhiều </a:t>
            </a:r>
            <a:r>
              <a:rPr lang="vi-VN" altLang="en-US" sz="1400" dirty="0" smtClean="0">
                <a:solidFill>
                  <a:schemeClr val="tx1"/>
                </a:solidFill>
                <a:latin typeface="Calibri" panose="020F0502020204030204" charset="0"/>
                <a:cs typeface="Calibri" panose="020F0502020204030204" charset="0"/>
              </a:rPr>
              <a:t>kernel </a:t>
            </a:r>
            <a:r>
              <a:rPr lang="vi-VN" altLang="en-US" sz="1400" b="0" dirty="0" smtClean="0">
                <a:solidFill>
                  <a:schemeClr val="tx1"/>
                </a:solidFill>
                <a:latin typeface="Calibri" panose="020F0502020204030204" charset="0"/>
                <a:cs typeface="Calibri" panose="020F0502020204030204" charset="0"/>
              </a:rPr>
              <a:t>để học được nhiều thuộc tính của ảnh. </a:t>
            </a:r>
            <a:r>
              <a:rPr lang="vi-VN" altLang="en-US" sz="1400" b="0" u="heavy" dirty="0" smtClean="0">
                <a:solidFill>
                  <a:schemeClr val="tx1"/>
                </a:solidFill>
                <a:latin typeface="Calibri" panose="020F0502020204030204" charset="0"/>
                <a:cs typeface="Calibri" panose="020F0502020204030204" charset="0"/>
              </a:rPr>
              <a:t> </a:t>
            </a:r>
            <a:endParaRPr lang="vi-VN" altLang="en-US" sz="1400" b="0" u="heavy" dirty="0" smtClean="0">
              <a:solidFill>
                <a:schemeClr val="tx1"/>
              </a:solidFill>
              <a:latin typeface="Calibri" panose="020F0502020204030204" charset="0"/>
              <a:cs typeface="Calibri" panose="020F0502020204030204" charset="0"/>
            </a:endParaRPr>
          </a:p>
          <a:p>
            <a:pPr algn="just">
              <a:lnSpc>
                <a:spcPct val="100000"/>
              </a:lnSpc>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Vì mỗi </a:t>
            </a:r>
            <a:r>
              <a:rPr lang="vi-VN" altLang="en-US" sz="1400" dirty="0" smtClean="0">
                <a:solidFill>
                  <a:schemeClr val="tx1"/>
                </a:solidFill>
                <a:latin typeface="Calibri" panose="020F0502020204030204" charset="0"/>
                <a:cs typeface="Calibri" panose="020F0502020204030204" charset="0"/>
              </a:rPr>
              <a:t>kernel</a:t>
            </a:r>
            <a:r>
              <a:rPr lang="vi-VN" altLang="en-US" sz="1400" b="0" dirty="0" smtClean="0">
                <a:solidFill>
                  <a:schemeClr val="tx1"/>
                </a:solidFill>
                <a:latin typeface="Calibri" panose="020F0502020204030204" charset="0"/>
                <a:cs typeface="Calibri" panose="020F0502020204030204" charset="0"/>
              </a:rPr>
              <a:t> cho ra output là một matrix nên k kernel sẽ cho ra</a:t>
            </a:r>
            <a:r>
              <a:rPr lang="vi-VN" altLang="en-US" sz="1400" dirty="0" smtClean="0">
                <a:solidFill>
                  <a:schemeClr val="tx1"/>
                </a:solidFill>
                <a:latin typeface="Calibri" panose="020F0502020204030204" charset="0"/>
                <a:cs typeface="Calibri" panose="020F0502020204030204" charset="0"/>
              </a:rPr>
              <a:t> k output matrix</a:t>
            </a:r>
            <a:r>
              <a:rPr lang="vi-VN" altLang="en-US" sz="1400" b="0" dirty="0" smtClean="0">
                <a:solidFill>
                  <a:schemeClr val="tx1"/>
                </a:solidFill>
                <a:latin typeface="Calibri" panose="020F0502020204030204" charset="0"/>
                <a:cs typeface="Calibri" panose="020F0502020204030204" charset="0"/>
              </a:rPr>
              <a:t>. Ta kết hợp </a:t>
            </a:r>
            <a:r>
              <a:rPr lang="vi-VN" altLang="en-US" sz="1400" dirty="0" smtClean="0">
                <a:solidFill>
                  <a:schemeClr val="tx1"/>
                </a:solidFill>
                <a:latin typeface="Calibri" panose="020F0502020204030204" charset="0"/>
                <a:cs typeface="Calibri" panose="020F0502020204030204" charset="0"/>
              </a:rPr>
              <a:t>k output matrix </a:t>
            </a:r>
            <a:r>
              <a:rPr lang="vi-VN" altLang="en-US" sz="1400" b="0" dirty="0" smtClean="0">
                <a:solidFill>
                  <a:schemeClr val="tx1"/>
                </a:solidFill>
                <a:latin typeface="Calibri" panose="020F0502020204030204" charset="0"/>
                <a:cs typeface="Calibri" panose="020F0502020204030204" charset="0"/>
              </a:rPr>
              <a:t>này lại thành 1 tensor 3 chiều có chiều sâu k</a:t>
            </a:r>
            <a:endParaRPr lang="vi-VN" altLang="en-US" sz="1400" b="0" dirty="0" smtClean="0">
              <a:solidFill>
                <a:schemeClr val="tx1"/>
              </a:solidFill>
              <a:latin typeface="Calibri" panose="020F0502020204030204" charset="0"/>
              <a:cs typeface="Calibri" panose="020F0502020204030204" charset="0"/>
            </a:endParaRPr>
          </a:p>
          <a:p>
            <a:pPr algn="just">
              <a:lnSpc>
                <a:spcPct val="100000"/>
              </a:lnSpc>
              <a:buFont typeface="Wingdings" panose="05000000000000000000" charset="0"/>
              <a:buChar char="v"/>
            </a:pPr>
            <a:r>
              <a:rPr lang="vi-VN" altLang="en-US" sz="1400" b="0" dirty="0" smtClean="0">
                <a:solidFill>
                  <a:schemeClr val="tx1"/>
                </a:solidFill>
                <a:latin typeface="Calibri" panose="020F0502020204030204" charset="0"/>
                <a:cs typeface="Calibri" panose="020F0502020204030204" charset="0"/>
              </a:rPr>
              <a:t>Output của </a:t>
            </a:r>
            <a:r>
              <a:rPr lang="vi-VN" altLang="en-US" sz="1400" dirty="0" smtClean="0">
                <a:solidFill>
                  <a:schemeClr val="tx1"/>
                </a:solidFill>
                <a:latin typeface="Calibri" panose="020F0502020204030204" charset="0"/>
                <a:cs typeface="Calibri" panose="020F0502020204030204" charset="0"/>
                <a:sym typeface="+mn-ea"/>
              </a:rPr>
              <a:t>convolutional layer</a:t>
            </a:r>
            <a:r>
              <a:rPr lang="vi-VN" altLang="en-US" sz="1400" b="0" dirty="0" smtClean="0">
                <a:solidFill>
                  <a:schemeClr val="tx1"/>
                </a:solidFill>
                <a:latin typeface="Calibri" panose="020F0502020204030204" charset="0"/>
                <a:cs typeface="Calibri" panose="020F0502020204030204" charset="0"/>
                <a:sym typeface="+mn-ea"/>
              </a:rPr>
              <a:t> sẽ qua </a:t>
            </a:r>
            <a:r>
              <a:rPr lang="vi-VN" altLang="en-US" sz="1400" dirty="0" smtClean="0">
                <a:solidFill>
                  <a:schemeClr val="tx1"/>
                </a:solidFill>
                <a:latin typeface="Calibri" panose="020F0502020204030204" charset="0"/>
                <a:cs typeface="Calibri" panose="020F0502020204030204" charset="0"/>
                <a:sym typeface="+mn-ea"/>
              </a:rPr>
              <a:t>activation</a:t>
            </a:r>
            <a:endParaRPr lang="vi-VN" altLang="en-US" sz="1400" dirty="0" smtClean="0">
              <a:solidFill>
                <a:schemeClr val="tx1"/>
              </a:solidFill>
              <a:latin typeface="Calibri" panose="020F0502020204030204" charset="0"/>
              <a:cs typeface="Calibri" panose="020F0502020204030204" charset="0"/>
              <a:sym typeface="+mn-ea"/>
            </a:endParaRPr>
          </a:p>
          <a:p>
            <a:pPr marL="0" indent="0" algn="just">
              <a:lnSpc>
                <a:spcPct val="100000"/>
              </a:lnSpc>
              <a:buFont typeface="Wingdings" panose="05000000000000000000" charset="0"/>
              <a:buNone/>
            </a:pPr>
            <a:r>
              <a:rPr lang="vi-VN" altLang="en-US" sz="1400" dirty="0" smtClean="0">
                <a:solidFill>
                  <a:schemeClr val="tx1"/>
                </a:solidFill>
                <a:latin typeface="Calibri" panose="020F0502020204030204" charset="0"/>
                <a:cs typeface="Calibri" panose="020F0502020204030204" charset="0"/>
                <a:sym typeface="+mn-ea"/>
              </a:rPr>
              <a:t>     function</a:t>
            </a:r>
            <a:r>
              <a:rPr lang="vi-VN" altLang="en-US" sz="1400" b="0" dirty="0" smtClean="0">
                <a:solidFill>
                  <a:schemeClr val="tx1"/>
                </a:solidFill>
                <a:latin typeface="Calibri" panose="020F0502020204030204" charset="0"/>
                <a:cs typeface="Calibri" panose="020F0502020204030204" charset="0"/>
                <a:sym typeface="+mn-ea"/>
              </a:rPr>
              <a:t> trước khi trở thành </a:t>
            </a:r>
            <a:r>
              <a:rPr lang="vi-VN" altLang="en-US" sz="1400" dirty="0" smtClean="0">
                <a:solidFill>
                  <a:schemeClr val="tx1"/>
                </a:solidFill>
                <a:latin typeface="Calibri" panose="020F0502020204030204" charset="0"/>
                <a:cs typeface="Calibri" panose="020F0502020204030204" charset="0"/>
                <a:sym typeface="+mn-ea"/>
              </a:rPr>
              <a:t>input </a:t>
            </a:r>
            <a:r>
              <a:rPr lang="vi-VN" altLang="en-US" sz="1400" b="0" dirty="0" smtClean="0">
                <a:solidFill>
                  <a:schemeClr val="tx1"/>
                </a:solidFill>
                <a:latin typeface="Calibri" panose="020F0502020204030204" charset="0"/>
                <a:cs typeface="Calibri" panose="020F0502020204030204" charset="0"/>
                <a:sym typeface="+mn-ea"/>
              </a:rPr>
              <a:t>của     </a:t>
            </a:r>
            <a:endParaRPr lang="vi-VN" altLang="en-US" sz="1400" b="0" dirty="0" smtClean="0">
              <a:solidFill>
                <a:schemeClr val="tx1"/>
              </a:solidFill>
              <a:latin typeface="Calibri" panose="020F0502020204030204" charset="0"/>
              <a:cs typeface="Calibri" panose="020F0502020204030204" charset="0"/>
              <a:sym typeface="+mn-ea"/>
            </a:endParaRPr>
          </a:p>
          <a:p>
            <a:pPr marL="0" indent="0" algn="just">
              <a:lnSpc>
                <a:spcPct val="100000"/>
              </a:lnSpc>
              <a:buFont typeface="Wingdings" panose="05000000000000000000" charset="0"/>
              <a:buNone/>
            </a:pPr>
            <a:r>
              <a:rPr lang="vi-VN" altLang="en-US" sz="1400" b="0" dirty="0" smtClean="0">
                <a:solidFill>
                  <a:schemeClr val="tx1"/>
                </a:solidFill>
                <a:latin typeface="Calibri" panose="020F0502020204030204" charset="0"/>
                <a:cs typeface="Calibri" panose="020F0502020204030204" charset="0"/>
                <a:sym typeface="+mn-ea"/>
              </a:rPr>
              <a:t>     convolutional layer tiếp theo</a:t>
            </a:r>
            <a:endParaRPr lang="vi-VN" altLang="en-US" sz="1400" b="0" dirty="0" smtClean="0">
              <a:solidFill>
                <a:schemeClr val="tx1"/>
              </a:solidFill>
              <a:latin typeface="Calibri" panose="020F0502020204030204" charset="0"/>
              <a:cs typeface="Calibri" panose="020F0502020204030204" charset="0"/>
              <a:sym typeface="+mn-ea"/>
            </a:endParaRPr>
          </a:p>
        </p:txBody>
      </p:sp>
      <p:pic>
        <p:nvPicPr>
          <p:cNvPr id="104" name="Picture 103"/>
          <p:cNvPicPr/>
          <p:nvPr/>
        </p:nvPicPr>
        <p:blipFill>
          <a:blip r:embed="rId2"/>
          <a:srcRect l="8698" t="9986" r="5592" b="3350"/>
          <a:stretch>
            <a:fillRect/>
          </a:stretch>
        </p:blipFill>
        <p:spPr>
          <a:xfrm>
            <a:off x="6606540" y="3341370"/>
            <a:ext cx="2102485" cy="1379855"/>
          </a:xfrm>
          <a:prstGeom prst="rect">
            <a:avLst/>
          </a:prstGeom>
          <a:noFill/>
          <a:ln w="9525">
            <a:noFill/>
          </a:ln>
        </p:spPr>
      </p:pic>
      <p:pic>
        <p:nvPicPr>
          <p:cNvPr id="105" name="Picture 104"/>
          <p:cNvPicPr/>
          <p:nvPr/>
        </p:nvPicPr>
        <p:blipFill>
          <a:blip r:embed="rId1"/>
          <a:stretch>
            <a:fillRect/>
          </a:stretch>
        </p:blipFill>
        <p:spPr>
          <a:xfrm>
            <a:off x="4572000" y="2571750"/>
            <a:ext cx="0" cy="0"/>
          </a:xfrm>
          <a:prstGeom prst="rect">
            <a:avLst/>
          </a:prstGeom>
          <a:noFill/>
          <a:ln w="9525">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7185" y="647700"/>
            <a:ext cx="2389505" cy="430530"/>
          </a:xfrm>
        </p:spPr>
        <p:txBody>
          <a:bodyPr>
            <a:noAutofit/>
          </a:bodyPr>
          <a:p>
            <a:pPr marL="0" indent="0" algn="just">
              <a:buNone/>
            </a:pPr>
            <a:r>
              <a:rPr lang="vi-VN" altLang="en-US" sz="1800" dirty="0" smtClean="0">
                <a:latin typeface="Calibri" panose="020F0502020204030204" charset="0"/>
                <a:cs typeface="Calibri" panose="020F0502020204030204" charset="0"/>
              </a:rPr>
              <a:t>Activation function</a:t>
            </a:r>
            <a:r>
              <a:rPr lang="en-US" sz="1800" dirty="0" smtClean="0">
                <a:latin typeface="Calibri" panose="020F0502020204030204" charset="0"/>
                <a:cs typeface="Calibri" panose="020F0502020204030204" charset="0"/>
              </a:rPr>
              <a:t>: </a:t>
            </a:r>
            <a:endParaRPr lang="en-US" sz="1800" dirty="0" smtClean="0">
              <a:latin typeface="Calibri" panose="020F0502020204030204" charset="0"/>
              <a:cs typeface="Calibri" panose="020F0502020204030204" charset="0"/>
            </a:endParaRPr>
          </a:p>
          <a:p>
            <a:pPr marL="0" indent="0" algn="just">
              <a:buNone/>
            </a:pPr>
            <a:r>
              <a:rPr lang="vi-VN" altLang="en-US" sz="1500" b="0" dirty="0" smtClean="0">
                <a:latin typeface="Calibri" panose="020F0502020204030204" charset="0"/>
                <a:cs typeface="Calibri" panose="020F0502020204030204" charset="0"/>
              </a:rPr>
              <a:t>   </a:t>
            </a:r>
            <a:endParaRPr lang="vi-VN" altLang="en-US" sz="1000" dirty="0" err="1" smtClean="0">
              <a:latin typeface="Calibri" panose="020F0502020204030204" charset="0"/>
              <a:cs typeface="Calibri" panose="020F0502020204030204" charset="0"/>
            </a:endParaRPr>
          </a:p>
        </p:txBody>
      </p:sp>
      <p:sp>
        <p:nvSpPr>
          <p:cNvPr id="7" name="Content Placeholder 4"/>
          <p:cNvSpPr>
            <a:spLocks noGrp="1"/>
          </p:cNvSpPr>
          <p:nvPr/>
        </p:nvSpPr>
        <p:spPr>
          <a:xfrm>
            <a:off x="304800" y="2647950"/>
            <a:ext cx="7299960" cy="430530"/>
          </a:xfrm>
          <a:prstGeom prst="rect">
            <a:avLst/>
          </a:prstGeom>
        </p:spPr>
        <p:txBody>
          <a:bodyPr vert="horz" lIns="91440" tIns="45720" rIns="91440" bIns="45720" rtlCol="0">
            <a:noAutofit/>
          </a:bodyPr>
          <a:lstStyle>
            <a:lvl1pPr marL="225425" indent="-225425" algn="l" defTabSz="914400" rtl="0" eaLnBrk="1" latinLnBrk="0" hangingPunct="1">
              <a:spcBef>
                <a:spcPct val="20000"/>
              </a:spcBef>
              <a:buFont typeface="Arial" panose="020B0604020202020204" pitchFamily="34" charset="0"/>
              <a:buChar char="•"/>
              <a:defRPr sz="2800" b="1" kern="1200">
                <a:solidFill>
                  <a:srgbClr val="3760AA"/>
                </a:solidFill>
                <a:latin typeface="+mn-lt"/>
                <a:ea typeface="+mn-ea"/>
                <a:cs typeface="+mn-cs"/>
              </a:defRPr>
            </a:lvl1pPr>
            <a:lvl2pPr marL="688975" indent="-231775" algn="l" defTabSz="914400" rtl="0" eaLnBrk="1" latinLnBrk="0" hangingPunct="1">
              <a:spcBef>
                <a:spcPct val="20000"/>
              </a:spcBef>
              <a:buClr>
                <a:srgbClr val="C00000"/>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Clr>
                <a:srgbClr val="FF0000"/>
              </a:buClr>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vi-VN" altLang="en-US" sz="1800" dirty="0" smtClean="0">
                <a:latin typeface="Calibri" panose="020F0502020204030204" charset="0"/>
                <a:cs typeface="Calibri" panose="020F0502020204030204" charset="0"/>
              </a:rPr>
              <a:t>Pooling Layer</a:t>
            </a:r>
            <a:r>
              <a:rPr lang="en-US" sz="1800" dirty="0" smtClean="0">
                <a:latin typeface="Calibri" panose="020F0502020204030204" charset="0"/>
                <a:cs typeface="Calibri" panose="020F0502020204030204" charset="0"/>
              </a:rPr>
              <a:t>:</a:t>
            </a:r>
            <a:endParaRPr lang="en-US" sz="1800" dirty="0" smtClean="0">
              <a:latin typeface="Calibri" panose="020F0502020204030204" charset="0"/>
              <a:cs typeface="Calibri" panose="020F0502020204030204" charset="0"/>
            </a:endParaRPr>
          </a:p>
          <a:p>
            <a:pPr marL="0" indent="0" algn="just">
              <a:buNone/>
            </a:pPr>
            <a:r>
              <a:rPr lang="en-US" sz="1800" dirty="0" smtClean="0">
                <a:latin typeface="Calibri" panose="020F0502020204030204" charset="0"/>
                <a:cs typeface="Calibri" panose="020F0502020204030204" charset="0"/>
              </a:rPr>
              <a:t> </a:t>
            </a:r>
            <a:r>
              <a:rPr lang="vi-VN" altLang="en-US" sz="1800" dirty="0" smtClean="0">
                <a:latin typeface="Calibri" panose="020F0502020204030204" charset="0"/>
                <a:cs typeface="Calibri" panose="020F0502020204030204" charset="0"/>
              </a:rPr>
              <a:t>   </a:t>
            </a:r>
            <a:r>
              <a:rPr lang="vi-VN" altLang="en-US" sz="1400" b="0" dirty="0" smtClean="0">
                <a:solidFill>
                  <a:schemeClr val="tx1"/>
                </a:solidFill>
                <a:latin typeface="Calibri" panose="020F0502020204030204" charset="0"/>
                <a:cs typeface="Calibri" panose="020F0502020204030204" charset="0"/>
              </a:rPr>
              <a:t>Kích thước dữ liệu giảm giúp việc tính toán trong model. Trong quá trình này, quy tắc về stride và padding áp dụng như phép tính tích chập trên ảnh</a:t>
            </a:r>
            <a:r>
              <a:rPr lang="en-US" sz="1800" dirty="0" smtClean="0">
                <a:latin typeface="Calibri" panose="020F0502020204030204" charset="0"/>
                <a:cs typeface="Calibri" panose="020F0502020204030204" charset="0"/>
              </a:rPr>
              <a:t> </a:t>
            </a:r>
            <a:endParaRPr lang="en-US" sz="1800" dirty="0" smtClean="0">
              <a:latin typeface="Calibri" panose="020F0502020204030204" charset="0"/>
              <a:cs typeface="Calibri" panose="020F0502020204030204" charset="0"/>
            </a:endParaRPr>
          </a:p>
          <a:p>
            <a:pPr marL="0" indent="0" algn="just">
              <a:buNone/>
            </a:pPr>
            <a:r>
              <a:rPr lang="vi-VN" altLang="en-US" sz="1500" b="0" dirty="0" smtClean="0">
                <a:latin typeface="Calibri" panose="020F0502020204030204" charset="0"/>
                <a:cs typeface="Calibri" panose="020F0502020204030204" charset="0"/>
              </a:rPr>
              <a:t>   </a:t>
            </a:r>
            <a:endParaRPr lang="vi-VN" altLang="en-US" sz="1000" dirty="0" err="1" smtClean="0">
              <a:latin typeface="Calibri" panose="020F0502020204030204" charset="0"/>
              <a:cs typeface="Calibri" panose="020F0502020204030204" charset="0"/>
            </a:endParaRPr>
          </a:p>
        </p:txBody>
      </p:sp>
      <p:pic>
        <p:nvPicPr>
          <p:cNvPr id="100" name="Picture 99"/>
          <p:cNvPicPr/>
          <p:nvPr/>
        </p:nvPicPr>
        <p:blipFill>
          <a:blip r:embed="rId1"/>
          <a:stretch>
            <a:fillRect/>
          </a:stretch>
        </p:blipFill>
        <p:spPr>
          <a:xfrm>
            <a:off x="2133600" y="3638550"/>
            <a:ext cx="3581400" cy="1276350"/>
          </a:xfrm>
          <a:prstGeom prst="rect">
            <a:avLst/>
          </a:prstGeom>
          <a:noFill/>
          <a:ln w="9525">
            <a:noFill/>
          </a:ln>
        </p:spPr>
      </p:pic>
      <p:pic>
        <p:nvPicPr>
          <p:cNvPr id="101" name="Picture 100"/>
          <p:cNvPicPr/>
          <p:nvPr/>
        </p:nvPicPr>
        <p:blipFill>
          <a:blip r:embed="rId2"/>
          <a:stretch>
            <a:fillRect/>
          </a:stretch>
        </p:blipFill>
        <p:spPr>
          <a:xfrm>
            <a:off x="4572000" y="2571750"/>
            <a:ext cx="0" cy="0"/>
          </a:xfrm>
          <a:prstGeom prst="rect">
            <a:avLst/>
          </a:prstGeom>
          <a:noFill/>
          <a:ln w="9525">
            <a:noFill/>
          </a:ln>
        </p:spPr>
      </p:pic>
      <p:pic>
        <p:nvPicPr>
          <p:cNvPr id="102" name="Picture 101"/>
          <p:cNvPicPr/>
          <p:nvPr/>
        </p:nvPicPr>
        <p:blipFill>
          <a:blip r:embed="rId2"/>
          <a:stretch>
            <a:fillRect/>
          </a:stretch>
        </p:blipFill>
        <p:spPr>
          <a:xfrm>
            <a:off x="5029200" y="895350"/>
            <a:ext cx="3225165" cy="1835150"/>
          </a:xfrm>
          <a:prstGeom prst="rect">
            <a:avLst/>
          </a:prstGeom>
          <a:noFill/>
          <a:ln w="9525">
            <a:noFill/>
          </a:ln>
        </p:spPr>
      </p:pic>
      <p:pic>
        <p:nvPicPr>
          <p:cNvPr id="105" name="Picture 104"/>
          <p:cNvPicPr/>
          <p:nvPr/>
        </p:nvPicPr>
        <p:blipFill>
          <a:blip r:embed="rId3" r:link="rId4"/>
          <a:stretch>
            <a:fillRect/>
          </a:stretch>
        </p:blipFill>
        <p:spPr>
          <a:xfrm>
            <a:off x="4572000" y="2571750"/>
            <a:ext cx="0" cy="0"/>
          </a:xfrm>
          <a:prstGeom prst="rect">
            <a:avLst/>
          </a:prstGeom>
          <a:noFill/>
          <a:ln w="9525">
            <a:noFill/>
          </a:ln>
        </p:spPr>
      </p:pic>
      <p:pic>
        <p:nvPicPr>
          <p:cNvPr id="106" name="Picture 105"/>
          <p:cNvPicPr/>
          <p:nvPr/>
        </p:nvPicPr>
        <p:blipFill>
          <a:blip r:embed="rId3" r:link="rId4"/>
          <a:stretch>
            <a:fillRect/>
          </a:stretch>
        </p:blipFill>
        <p:spPr>
          <a:xfrm>
            <a:off x="4572000" y="2571750"/>
            <a:ext cx="0" cy="0"/>
          </a:xfrm>
          <a:prstGeom prst="rect">
            <a:avLst/>
          </a:prstGeom>
          <a:noFill/>
          <a:ln w="9525">
            <a:noFill/>
          </a:ln>
        </p:spPr>
      </p:pic>
      <p:pic>
        <p:nvPicPr>
          <p:cNvPr id="107" name="Picture 106"/>
          <p:cNvPicPr/>
          <p:nvPr/>
        </p:nvPicPr>
        <p:blipFill>
          <a:blip r:embed="rId3" r:link="rId4"/>
          <a:stretch>
            <a:fillRect/>
          </a:stretch>
        </p:blipFill>
        <p:spPr>
          <a:xfrm>
            <a:off x="4572000" y="2571750"/>
            <a:ext cx="0" cy="0"/>
          </a:xfrm>
          <a:prstGeom prst="rect">
            <a:avLst/>
          </a:prstGeom>
          <a:noFill/>
          <a:ln w="9525">
            <a:noFill/>
          </a:ln>
        </p:spPr>
      </p:pic>
      <p:pic>
        <p:nvPicPr>
          <p:cNvPr id="109" name="Picture 108"/>
          <p:cNvPicPr/>
          <p:nvPr/>
        </p:nvPicPr>
        <p:blipFill>
          <a:blip r:embed="rId3" r:link="rId4"/>
          <a:stretch>
            <a:fillRect/>
          </a:stretch>
        </p:blipFill>
        <p:spPr>
          <a:xfrm>
            <a:off x="4572000" y="2571750"/>
            <a:ext cx="0" cy="0"/>
          </a:xfrm>
          <a:prstGeom prst="rect">
            <a:avLst/>
          </a:prstGeom>
          <a:noFill/>
          <a:ln w="9525">
            <a:noFill/>
          </a:ln>
        </p:spPr>
      </p:pic>
      <p:pic>
        <p:nvPicPr>
          <p:cNvPr id="34" name="Picture 33"/>
          <p:cNvPicPr>
            <a:picLocks noChangeAspect="1"/>
          </p:cNvPicPr>
          <p:nvPr/>
        </p:nvPicPr>
        <p:blipFill>
          <a:blip r:embed="rId5"/>
          <a:srcRect l="1929" t="17105" r="2438" b="2002"/>
          <a:stretch>
            <a:fillRect/>
          </a:stretch>
        </p:blipFill>
        <p:spPr>
          <a:xfrm>
            <a:off x="478155" y="1193800"/>
            <a:ext cx="3571875" cy="14414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G.0-Overview of CG 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CV.1_Tổng quan</Template>
  <TotalTime>0</TotalTime>
  <Words>6728</Words>
  <Application>WPS Presentation</Application>
  <PresentationFormat>On-screen Show (16:9)</PresentationFormat>
  <Paragraphs>183</Paragraphs>
  <Slides>17</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Wingdings</vt:lpstr>
      <vt:lpstr>Calibri</vt:lpstr>
      <vt:lpstr>Wingdings</vt:lpstr>
      <vt:lpstr>Times New Roman</vt:lpstr>
      <vt:lpstr>Microsoft YaHei</vt:lpstr>
      <vt:lpstr>Arial Unicode MS</vt:lpstr>
      <vt:lpstr>CG.0-Overview of CG course</vt:lpstr>
      <vt:lpstr>BÁO CÁO ĐỒ ÁN</vt:lpstr>
      <vt:lpstr>1 - ĐẶT VẤN ĐỀ</vt:lpstr>
      <vt:lpstr>1 - ĐẶT VẤN ĐỀ</vt:lpstr>
      <vt:lpstr>1 - PHÂN TÍCH BÀI TOÁN</vt:lpstr>
      <vt:lpstr>2 - CƠ SỞ LÝ THUYẾT </vt:lpstr>
      <vt:lpstr>CƠ SỞ LÝ THUYẾT - Convolutional Neural Network </vt:lpstr>
      <vt:lpstr>PowerPoint 演示文稿</vt:lpstr>
      <vt:lpstr>PowerPoint 演示文稿</vt:lpstr>
      <vt:lpstr>PowerPoint 演示文稿</vt:lpstr>
      <vt:lpstr>PowerPoint 演示文稿</vt:lpstr>
      <vt:lpstr>3 - XÂY DỰNG MÔ HÌNH </vt:lpstr>
      <vt:lpstr>3 - XÂY DỰNG MÔ HÌNH </vt:lpstr>
      <vt:lpstr>3 - XÂY DỰNG MÔ HÌNH </vt:lpstr>
      <vt:lpstr>3 - XÂY DỰNG MÔ HÌNH </vt:lpstr>
      <vt:lpstr>3 - XÂY DỰNG MÔ HÌNH </vt:lpstr>
      <vt:lpstr>4 - KẾT LUẬN VÀ HƯỚNG PHÁT TRIỂN </vt:lpstr>
      <vt:lpstr>CẢM 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CẤP CƠ SỞ</dc:title>
  <dc:creator>Windows User</dc:creator>
  <cp:lastModifiedBy>huynhtuankiet</cp:lastModifiedBy>
  <cp:revision>34</cp:revision>
  <dcterms:created xsi:type="dcterms:W3CDTF">2023-03-13T08:35:00Z</dcterms:created>
  <dcterms:modified xsi:type="dcterms:W3CDTF">2023-06-15T06:46:13Z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898E5C9E18F3484B85C23BCB1590DA56</vt:lpwstr>
  </property>
  <property fmtid="{D5CDD505-2E9C-101B-9397-08002B2CF9AE}" pid="3" name="KSOProductBuildVer">
    <vt:lpwstr>1033-11.2.0.11537</vt:lpwstr>
  </property>
</Properties>
</file>